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Amasis MT Pro Light" panose="02040304050005020304" pitchFamily="18" charset="0"/>
      <p:regular r:id="rId17"/>
      <p:italic r:id="rId18"/>
    </p:embeddedFont>
    <p:embeddedFont>
      <p:font typeface="Arial" panose="020B0604020202020204" pitchFamily="34" charset="0"/>
      <p:regular r:id="rId19"/>
    </p:embeddedFont>
    <p:embeddedFont>
      <p:font typeface="Arial Bold" panose="020B0704020202020204" pitchFamily="34" charset="0"/>
      <p:regular r:id="rId20"/>
      <p:bold r:id="rId21"/>
    </p:embeddedFont>
    <p:embeddedFont>
      <p:font typeface="Bellota" panose="020B0604020202020204" charset="0"/>
      <p:regular r:id="rId22"/>
    </p:embeddedFont>
    <p:embeddedFont>
      <p:font typeface="Bellota Bold" panose="020B0604020202020204" charset="0"/>
      <p:regular r:id="rId23"/>
    </p:embeddedFont>
    <p:embeddedFont>
      <p:font typeface="Bellota Light" panose="020B0604020202020204" charset="0"/>
      <p:regular r:id="rId24"/>
    </p:embeddedFon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Free Serif" panose="020B0604020202020204" charset="0"/>
      <p:regular r:id="rId31"/>
    </p:embeddedFont>
    <p:embeddedFont>
      <p:font typeface="Montserrat 1" panose="020B0604020202020204" charset="0"/>
      <p:regular r:id="rId32"/>
    </p:embeddedFont>
    <p:embeddedFont>
      <p:font typeface="Montserrat 2" panose="020B0604020202020204" charset="0"/>
      <p:regular r:id="rId33"/>
    </p:embeddedFont>
    <p:embeddedFont>
      <p:font typeface="Montserrat 2 Bold" panose="020B0604020202020204" charset="0"/>
      <p:regular r:id="rId34"/>
    </p:embeddedFont>
    <p:embeddedFont>
      <p:font typeface="Satisfy" panose="020B0604020202020204" charset="0"/>
      <p:regular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41" d="100"/>
          <a:sy n="141" d="100"/>
        </p:scale>
        <p:origin x="74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tableStyles" Target="tableStyles.xml"/><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8339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5300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4216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8571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2682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3245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7004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877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0188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00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7004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12/18/2025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41006899"/>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9.svg"/><Relationship Id="rId19" Type="http://schemas.openxmlformats.org/officeDocument/2006/relationships/hyperlink" Target="https://www.cucina24ore.it/scopri-come-una-dieta-antinfiammatoria-puo-trasformare-la-tua-salute/" TargetMode="Externa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hyperlink" Target="https://foodplanner.healthiergeneration.org/calculator/" TargetMode="External"/><Relationship Id="rId5" Type="http://schemas.openxmlformats.org/officeDocument/2006/relationships/image" Target="../media/image20.png"/><Relationship Id="rId10" Type="http://schemas.openxmlformats.org/officeDocument/2006/relationships/hyperlink" Target="https://fns-prod.azureedge.us/sites/default/files/resource-files/smartsnacks.pdf" TargetMode="External"/><Relationship Id="rId4" Type="http://schemas.openxmlformats.org/officeDocument/2006/relationships/image" Target="../media/image3.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sv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hyperlink" Target="https://fns-prod.azureedge.us/sites/default/files/resource-files/smartsnacks.pd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9.svg"/><Relationship Id="rId5" Type="http://schemas.openxmlformats.org/officeDocument/2006/relationships/image" Target="../media/image20.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43.sv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svg"/><Relationship Id="rId7" Type="http://schemas.openxmlformats.org/officeDocument/2006/relationships/image" Target="../media/image44.png"/><Relationship Id="rId12"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34.png"/><Relationship Id="rId5" Type="http://schemas.openxmlformats.org/officeDocument/2006/relationships/image" Target="../media/image20.png"/><Relationship Id="rId10" Type="http://schemas.openxmlformats.org/officeDocument/2006/relationships/image" Target="../media/image29.svg"/><Relationship Id="rId4" Type="http://schemas.openxmlformats.org/officeDocument/2006/relationships/image" Target="../media/image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hyperlink" Target="https://pxhere.com/en/photo/502688" TargetMode="External"/><Relationship Id="rId5" Type="http://schemas.openxmlformats.org/officeDocument/2006/relationships/image" Target="../media/image20.png"/><Relationship Id="rId10" Type="http://schemas.openxmlformats.org/officeDocument/2006/relationships/image" Target="../media/image46.jpg"/><Relationship Id="rId4" Type="http://schemas.openxmlformats.org/officeDocument/2006/relationships/image" Target="../media/image3.png"/><Relationship Id="rId9" Type="http://schemas.openxmlformats.org/officeDocument/2006/relationships/hyperlink" Target="mailto:mcraem@dillon.k12.sc.us"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svg"/><Relationship Id="rId3" Type="http://schemas.openxmlformats.org/officeDocument/2006/relationships/image" Target="../media/image48.svg"/><Relationship Id="rId21" Type="http://schemas.openxmlformats.org/officeDocument/2006/relationships/image" Target="../media/image32.png"/><Relationship Id="rId7" Type="http://schemas.openxmlformats.org/officeDocument/2006/relationships/image" Target="../media/image22.png"/><Relationship Id="rId12" Type="http://schemas.openxmlformats.org/officeDocument/2006/relationships/image" Target="../media/image53.svg"/><Relationship Id="rId17" Type="http://schemas.openxmlformats.org/officeDocument/2006/relationships/image" Target="../media/image58.png"/><Relationship Id="rId2" Type="http://schemas.openxmlformats.org/officeDocument/2006/relationships/image" Target="../media/image47.png"/><Relationship Id="rId16" Type="http://schemas.openxmlformats.org/officeDocument/2006/relationships/image" Target="../media/image57.svg"/><Relationship Id="rId20"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52.png"/><Relationship Id="rId5" Type="http://schemas.openxmlformats.org/officeDocument/2006/relationships/image" Target="../media/image20.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3.png"/><Relationship Id="rId9" Type="http://schemas.openxmlformats.org/officeDocument/2006/relationships/image" Target="../media/image50.svg"/><Relationship Id="rId14" Type="http://schemas.openxmlformats.org/officeDocument/2006/relationships/image" Target="../media/image55.sv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24.svg"/><Relationship Id="rId4" Type="http://schemas.openxmlformats.org/officeDocument/2006/relationships/image" Target="../media/image2.sv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9.svg"/><Relationship Id="rId3" Type="http://schemas.openxmlformats.org/officeDocument/2006/relationships/hyperlink" Target="https://www.pexels.com/photo/close-up-photo-of-blueberries-2539170/" TargetMode="External"/><Relationship Id="rId7" Type="http://schemas.openxmlformats.org/officeDocument/2006/relationships/image" Target="../media/image20.png"/><Relationship Id="rId12"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7.svg"/><Relationship Id="rId5" Type="http://schemas.openxmlformats.org/officeDocument/2006/relationships/image" Target="../media/image2.svg"/><Relationship Id="rId10" Type="http://schemas.openxmlformats.org/officeDocument/2006/relationships/image" Target="../media/image26.png"/><Relationship Id="rId4" Type="http://schemas.openxmlformats.org/officeDocument/2006/relationships/image" Target="../media/image1.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22.png"/><Relationship Id="rId12"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32.png"/><Relationship Id="rId5" Type="http://schemas.openxmlformats.org/officeDocument/2006/relationships/image" Target="../media/image20.png"/><Relationship Id="rId10" Type="http://schemas.openxmlformats.org/officeDocument/2006/relationships/hyperlink" Target="https://boardpolicyonline.com/?b=dillon4&amp;s=252969" TargetMode="External"/><Relationship Id="rId4" Type="http://schemas.openxmlformats.org/officeDocument/2006/relationships/image" Target="../media/image3.pn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sv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svg"/><Relationship Id="rId7" Type="http://schemas.openxmlformats.org/officeDocument/2006/relationships/image" Target="../media/image36.png"/><Relationship Id="rId12"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34.png"/><Relationship Id="rId5" Type="http://schemas.openxmlformats.org/officeDocument/2006/relationships/image" Target="../media/image20.png"/><Relationship Id="rId10" Type="http://schemas.openxmlformats.org/officeDocument/2006/relationships/image" Target="../media/image29.svg"/><Relationship Id="rId4" Type="http://schemas.openxmlformats.org/officeDocument/2006/relationships/image" Target="../media/image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8" y="0"/>
            <a:ext cx="9143952" cy="3549977"/>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4"/>
            <a:stretch>
              <a:fillRect/>
            </a:stretch>
          </a:blipFill>
        </p:spPr>
      </p:sp>
      <p:sp>
        <p:nvSpPr>
          <p:cNvPr id="4" name="Freeform 4"/>
          <p:cNvSpPr/>
          <p:nvPr/>
        </p:nvSpPr>
        <p:spPr>
          <a:xfrm>
            <a:off x="1725349" y="670074"/>
            <a:ext cx="5693283" cy="2879903"/>
          </a:xfrm>
          <a:custGeom>
            <a:avLst/>
            <a:gdLst/>
            <a:ahLst/>
            <a:cxnLst/>
            <a:rect l="l" t="t" r="r" b="b"/>
            <a:pathLst>
              <a:path w="5693283" h="2879903">
                <a:moveTo>
                  <a:pt x="0" y="0"/>
                </a:moveTo>
                <a:lnTo>
                  <a:pt x="5693283" y="0"/>
                </a:lnTo>
                <a:lnTo>
                  <a:pt x="5693283" y="2879903"/>
                </a:lnTo>
                <a:lnTo>
                  <a:pt x="0" y="2879903"/>
                </a:lnTo>
                <a:lnTo>
                  <a:pt x="0" y="0"/>
                </a:lnTo>
                <a:close/>
              </a:path>
            </a:pathLst>
          </a:custGeom>
          <a:blipFill>
            <a:blip r:embed="rId5"/>
            <a:stretch>
              <a:fillRect/>
            </a:stretch>
          </a:blipFill>
        </p:spPr>
      </p:sp>
      <p:sp>
        <p:nvSpPr>
          <p:cNvPr id="5" name="Freeform 5"/>
          <p:cNvSpPr/>
          <p:nvPr/>
        </p:nvSpPr>
        <p:spPr>
          <a:xfrm>
            <a:off x="1753924" y="689124"/>
            <a:ext cx="5636133" cy="2822753"/>
          </a:xfrm>
          <a:custGeom>
            <a:avLst/>
            <a:gdLst/>
            <a:ahLst/>
            <a:cxnLst/>
            <a:rect l="l" t="t" r="r" b="b"/>
            <a:pathLst>
              <a:path w="5636133" h="2822753">
                <a:moveTo>
                  <a:pt x="0" y="0"/>
                </a:moveTo>
                <a:lnTo>
                  <a:pt x="5636133" y="0"/>
                </a:lnTo>
                <a:lnTo>
                  <a:pt x="5636133" y="2822753"/>
                </a:lnTo>
                <a:lnTo>
                  <a:pt x="0" y="28227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753924" y="689124"/>
            <a:ext cx="5636133" cy="2822753"/>
          </a:xfrm>
          <a:custGeom>
            <a:avLst/>
            <a:gdLst/>
            <a:ahLst/>
            <a:cxnLst/>
            <a:rect l="l" t="t" r="r" b="b"/>
            <a:pathLst>
              <a:path w="5636133" h="2822753">
                <a:moveTo>
                  <a:pt x="0" y="0"/>
                </a:moveTo>
                <a:lnTo>
                  <a:pt x="5636133" y="0"/>
                </a:lnTo>
                <a:lnTo>
                  <a:pt x="5636133" y="2822753"/>
                </a:lnTo>
                <a:lnTo>
                  <a:pt x="0" y="2822753"/>
                </a:lnTo>
                <a:lnTo>
                  <a:pt x="0" y="0"/>
                </a:lnTo>
                <a:close/>
              </a:path>
            </a:pathLst>
          </a:custGeom>
          <a:blipFill>
            <a:blip r:embed="rId8"/>
            <a:stretch>
              <a:fillRect/>
            </a:stretch>
          </a:blipFill>
        </p:spPr>
      </p:sp>
      <p:sp>
        <p:nvSpPr>
          <p:cNvPr id="7" name="Freeform 7"/>
          <p:cNvSpPr/>
          <p:nvPr/>
        </p:nvSpPr>
        <p:spPr>
          <a:xfrm>
            <a:off x="0" y="3067050"/>
            <a:ext cx="9144000" cy="2076450"/>
          </a:xfrm>
          <a:custGeom>
            <a:avLst/>
            <a:gdLst/>
            <a:ahLst/>
            <a:cxnLst/>
            <a:rect l="l" t="t" r="r" b="b"/>
            <a:pathLst>
              <a:path w="9144000" h="2076450">
                <a:moveTo>
                  <a:pt x="0" y="0"/>
                </a:moveTo>
                <a:lnTo>
                  <a:pt x="9144000" y="0"/>
                </a:lnTo>
                <a:lnTo>
                  <a:pt x="9144000" y="2076450"/>
                </a:lnTo>
                <a:lnTo>
                  <a:pt x="0" y="20764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0" y="3569026"/>
            <a:ext cx="9144000" cy="1574473"/>
          </a:xfrm>
          <a:custGeom>
            <a:avLst/>
            <a:gdLst/>
            <a:ahLst/>
            <a:cxnLst/>
            <a:rect l="l" t="t" r="r" b="b"/>
            <a:pathLst>
              <a:path w="9144000" h="2076450">
                <a:moveTo>
                  <a:pt x="0" y="0"/>
                </a:moveTo>
                <a:lnTo>
                  <a:pt x="9144000" y="0"/>
                </a:lnTo>
                <a:lnTo>
                  <a:pt x="9144000" y="2076450"/>
                </a:lnTo>
                <a:lnTo>
                  <a:pt x="0" y="2076450"/>
                </a:lnTo>
                <a:lnTo>
                  <a:pt x="0" y="0"/>
                </a:lnTo>
                <a:close/>
              </a:path>
            </a:pathLst>
          </a:custGeom>
          <a:blipFill>
            <a:blip r:embed="rId11"/>
            <a:stretch>
              <a:fillRect/>
            </a:stretch>
          </a:blipFill>
        </p:spPr>
      </p:sp>
      <p:sp>
        <p:nvSpPr>
          <p:cNvPr id="9" name="Freeform 9"/>
          <p:cNvSpPr/>
          <p:nvPr/>
        </p:nvSpPr>
        <p:spPr>
          <a:xfrm>
            <a:off x="195548" y="1437446"/>
            <a:ext cx="1413796" cy="1326099"/>
          </a:xfrm>
          <a:custGeom>
            <a:avLst/>
            <a:gdLst/>
            <a:ahLst/>
            <a:cxnLst/>
            <a:rect l="l" t="t" r="r" b="b"/>
            <a:pathLst>
              <a:path w="1413796" h="1326099">
                <a:moveTo>
                  <a:pt x="0" y="0"/>
                </a:moveTo>
                <a:lnTo>
                  <a:pt x="1413796" y="0"/>
                </a:lnTo>
                <a:lnTo>
                  <a:pt x="1413796" y="1326099"/>
                </a:lnTo>
                <a:lnTo>
                  <a:pt x="0" y="13260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914896" y="1232449"/>
            <a:ext cx="5314198" cy="1736103"/>
          </a:xfrm>
          <a:custGeom>
            <a:avLst/>
            <a:gdLst/>
            <a:ahLst/>
            <a:cxnLst/>
            <a:rect l="l" t="t" r="r" b="b"/>
            <a:pathLst>
              <a:path w="5314198" h="1736103">
                <a:moveTo>
                  <a:pt x="0" y="0"/>
                </a:moveTo>
                <a:lnTo>
                  <a:pt x="5314198" y="0"/>
                </a:lnTo>
                <a:lnTo>
                  <a:pt x="5314198" y="1736103"/>
                </a:lnTo>
                <a:lnTo>
                  <a:pt x="0" y="1736103"/>
                </a:lnTo>
                <a:lnTo>
                  <a:pt x="0" y="0"/>
                </a:lnTo>
                <a:close/>
              </a:path>
            </a:pathLst>
          </a:custGeom>
          <a:blipFill>
            <a:blip r:embed="rId14">
              <a:extLst>
                <a:ext uri="{96DAC541-7B7A-43D3-8B79-37D633B846F1}">
                  <asvg:svgBlip xmlns:asvg="http://schemas.microsoft.com/office/drawing/2016/SVG/main" r:embed="rId15"/>
                </a:ext>
              </a:extLst>
            </a:blip>
            <a:stretch>
              <a:fillRect/>
            </a:stretch>
          </a:blipFill>
          <a:scene3d>
            <a:camera prst="orthographicFront"/>
            <a:lightRig rig="threePt" dir="t"/>
          </a:scene3d>
          <a:sp3d extrusionH="76200">
            <a:extrusionClr>
              <a:schemeClr val="bg1"/>
            </a:extrusionClr>
          </a:sp3d>
        </p:spPr>
      </p:sp>
      <p:sp>
        <p:nvSpPr>
          <p:cNvPr id="11" name="Freeform 11"/>
          <p:cNvSpPr/>
          <p:nvPr/>
        </p:nvSpPr>
        <p:spPr>
          <a:xfrm>
            <a:off x="3147527" y="3500647"/>
            <a:ext cx="2886599" cy="507902"/>
          </a:xfrm>
          <a:custGeom>
            <a:avLst/>
            <a:gdLst/>
            <a:ahLst/>
            <a:cxnLst/>
            <a:rect l="l" t="t" r="r" b="b"/>
            <a:pathLst>
              <a:path w="2886599" h="507902">
                <a:moveTo>
                  <a:pt x="0" y="0"/>
                </a:moveTo>
                <a:lnTo>
                  <a:pt x="2886599" y="0"/>
                </a:lnTo>
                <a:lnTo>
                  <a:pt x="2886599" y="507902"/>
                </a:lnTo>
                <a:lnTo>
                  <a:pt x="0" y="50790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TextBox 12"/>
          <p:cNvSpPr txBox="1"/>
          <p:nvPr/>
        </p:nvSpPr>
        <p:spPr>
          <a:xfrm>
            <a:off x="2208790" y="1470650"/>
            <a:ext cx="4997006" cy="749903"/>
          </a:xfrm>
          <a:prstGeom prst="rect">
            <a:avLst/>
          </a:prstGeom>
        </p:spPr>
        <p:txBody>
          <a:bodyPr lIns="0" tIns="0" rIns="0" bIns="0" rtlCol="0" anchor="t">
            <a:spAutoFit/>
          </a:bodyPr>
          <a:lstStyle/>
          <a:p>
            <a:pPr algn="l">
              <a:lnSpc>
                <a:spcPts val="5399"/>
              </a:lnSpc>
            </a:pPr>
            <a:r>
              <a:rPr lang="en-US" sz="4999" dirty="0">
                <a:solidFill>
                  <a:srgbClr val="F0E9E3"/>
                </a:solidFill>
                <a:latin typeface="Satisfy"/>
                <a:ea typeface="Satisfy"/>
                <a:cs typeface="Satisfy"/>
                <a:sym typeface="Satisfy"/>
              </a:rPr>
              <a:t>Wellness Committee </a:t>
            </a:r>
          </a:p>
        </p:txBody>
      </p:sp>
      <p:sp>
        <p:nvSpPr>
          <p:cNvPr id="13" name="TextBox 13"/>
          <p:cNvSpPr txBox="1"/>
          <p:nvPr/>
        </p:nvSpPr>
        <p:spPr>
          <a:xfrm>
            <a:off x="1994941" y="2228789"/>
            <a:ext cx="5021403" cy="1077681"/>
          </a:xfrm>
          <a:prstGeom prst="rect">
            <a:avLst/>
          </a:prstGeom>
        </p:spPr>
        <p:txBody>
          <a:bodyPr lIns="0" tIns="0" rIns="0" bIns="0" rtlCol="0" anchor="t">
            <a:spAutoFit/>
          </a:bodyPr>
          <a:lstStyle/>
          <a:p>
            <a:pPr algn="ctr">
              <a:lnSpc>
                <a:spcPts val="4146"/>
              </a:lnSpc>
            </a:pPr>
            <a:r>
              <a:rPr lang="en-US" sz="3839" dirty="0">
                <a:solidFill>
                  <a:srgbClr val="F0E9E3"/>
                </a:solidFill>
                <a:latin typeface="Satisfy"/>
                <a:ea typeface="Satisfy"/>
                <a:cs typeface="Satisfy"/>
                <a:sym typeface="Satisfy"/>
              </a:rPr>
              <a:t>Dillon School District </a:t>
            </a:r>
          </a:p>
          <a:p>
            <a:pPr algn="ctr">
              <a:lnSpc>
                <a:spcPts val="4146"/>
              </a:lnSpc>
            </a:pPr>
            <a:r>
              <a:rPr lang="en-US" sz="3839" dirty="0">
                <a:solidFill>
                  <a:srgbClr val="F0E9E3"/>
                </a:solidFill>
                <a:latin typeface="Satisfy"/>
                <a:ea typeface="Satisfy"/>
                <a:cs typeface="Satisfy"/>
                <a:sym typeface="Satisfy"/>
              </a:rPr>
              <a:t>Four</a:t>
            </a:r>
          </a:p>
        </p:txBody>
      </p:sp>
      <p:pic>
        <p:nvPicPr>
          <p:cNvPr id="15" name="Picture 14" descr="A group of different fruits and vegetables&#10;&#10;Description automatically generated">
            <a:extLst>
              <a:ext uri="{FF2B5EF4-FFF2-40B4-BE49-F238E27FC236}">
                <a16:creationId xmlns:a16="http://schemas.microsoft.com/office/drawing/2014/main" id="{2F0052D9-591B-43BD-ADBD-033CAC12C815}"/>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0" y="-95250"/>
            <a:ext cx="9144000" cy="5516277"/>
          </a:xfrm>
          <a:prstGeom prst="rect">
            <a:avLst/>
          </a:prstGeom>
        </p:spPr>
      </p:pic>
      <p:sp>
        <p:nvSpPr>
          <p:cNvPr id="16" name="TextBox 15">
            <a:extLst>
              <a:ext uri="{FF2B5EF4-FFF2-40B4-BE49-F238E27FC236}">
                <a16:creationId xmlns:a16="http://schemas.microsoft.com/office/drawing/2014/main" id="{A86BC410-ADFF-4072-B54C-2B6708A80C5F}"/>
              </a:ext>
            </a:extLst>
          </p:cNvPr>
          <p:cNvSpPr txBox="1"/>
          <p:nvPr/>
        </p:nvSpPr>
        <p:spPr>
          <a:xfrm>
            <a:off x="0" y="5143500"/>
            <a:ext cx="9144000" cy="230832"/>
          </a:xfrm>
          <a:prstGeom prst="rect">
            <a:avLst/>
          </a:prstGeom>
          <a:noFill/>
        </p:spPr>
        <p:txBody>
          <a:bodyPr wrap="square" rtlCol="0">
            <a:spAutoFit/>
          </a:bodyPr>
          <a:lstStyle/>
          <a:p>
            <a:endParaRPr lang="en-US" sz="900" dirty="0"/>
          </a:p>
        </p:txBody>
      </p:sp>
      <p:pic>
        <p:nvPicPr>
          <p:cNvPr id="18" name="Picture 17">
            <a:extLst>
              <a:ext uri="{FF2B5EF4-FFF2-40B4-BE49-F238E27FC236}">
                <a16:creationId xmlns:a16="http://schemas.microsoft.com/office/drawing/2014/main" id="{F4E82AA7-82BA-49F9-A440-13728B2BB685}"/>
              </a:ext>
            </a:extLst>
          </p:cNvPr>
          <p:cNvPicPr>
            <a:picLocks noChangeAspect="1"/>
          </p:cNvPicPr>
          <p:nvPr/>
        </p:nvPicPr>
        <p:blipFill>
          <a:blip r:embed="rId20"/>
          <a:stretch>
            <a:fillRect/>
          </a:stretch>
        </p:blipFill>
        <p:spPr>
          <a:xfrm>
            <a:off x="1755404" y="1232449"/>
            <a:ext cx="5633192" cy="3777701"/>
          </a:xfrm>
          <a:prstGeom prst="rect">
            <a:avLst/>
          </a:prstGeom>
        </p:spPr>
      </p:pic>
      <p:sp>
        <p:nvSpPr>
          <p:cNvPr id="19" name="TextBox 18">
            <a:extLst>
              <a:ext uri="{FF2B5EF4-FFF2-40B4-BE49-F238E27FC236}">
                <a16:creationId xmlns:a16="http://schemas.microsoft.com/office/drawing/2014/main" id="{D5016BA5-B81B-4CBD-AC2B-C35301B24110}"/>
              </a:ext>
            </a:extLst>
          </p:cNvPr>
          <p:cNvSpPr txBox="1"/>
          <p:nvPr/>
        </p:nvSpPr>
        <p:spPr>
          <a:xfrm>
            <a:off x="1815310" y="2239602"/>
            <a:ext cx="5451037" cy="2062103"/>
          </a:xfrm>
          <a:prstGeom prst="rect">
            <a:avLst/>
          </a:prstGeom>
          <a:noFill/>
        </p:spPr>
        <p:txBody>
          <a:bodyPr wrap="square" rtlCol="0">
            <a:spAutoFit/>
          </a:bodyPr>
          <a:lstStyle/>
          <a:p>
            <a:pPr algn="ctr"/>
            <a:r>
              <a:rPr lang="en-US" sz="4800" dirty="0">
                <a:latin typeface="Satisfy" panose="020B0604020202020204" charset="0"/>
                <a:ea typeface="Satisfy" panose="020B0604020202020204" charset="0"/>
              </a:rPr>
              <a:t>Wellness Committee </a:t>
            </a:r>
          </a:p>
          <a:p>
            <a:pPr algn="ctr"/>
            <a:r>
              <a:rPr lang="en-US" sz="4000" dirty="0">
                <a:latin typeface="Satisfy" panose="020B0604020202020204" charset="0"/>
                <a:ea typeface="Satisfy" panose="020B0604020202020204" charset="0"/>
              </a:rPr>
              <a:t>Dillon School District </a:t>
            </a:r>
          </a:p>
          <a:p>
            <a:pPr algn="ctr"/>
            <a:r>
              <a:rPr lang="en-US" sz="4000" dirty="0">
                <a:latin typeface="Satisfy" panose="020B0604020202020204" charset="0"/>
                <a:ea typeface="Satisfy" panose="020B0604020202020204" charset="0"/>
              </a:rPr>
              <a:t>Four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4"/>
            <a:stretch>
              <a:fillRect/>
            </a:stretch>
          </a:blipFill>
        </p:spPr>
      </p:sp>
      <p:sp>
        <p:nvSpPr>
          <p:cNvPr id="4" name="Freeform 4"/>
          <p:cNvSpPr/>
          <p:nvPr/>
        </p:nvSpPr>
        <p:spPr>
          <a:xfrm>
            <a:off x="48" y="3586172"/>
            <a:ext cx="9143952" cy="1557328"/>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45671" y="5189217"/>
            <a:ext cx="45719" cy="49532"/>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7"/>
            <a:stretch>
              <a:fillRect/>
            </a:stretch>
          </a:blipFill>
        </p:spPr>
      </p:sp>
      <p:sp>
        <p:nvSpPr>
          <p:cNvPr id="6" name="Freeform 6"/>
          <p:cNvSpPr/>
          <p:nvPr/>
        </p:nvSpPr>
        <p:spPr>
          <a:xfrm>
            <a:off x="510950" y="102251"/>
            <a:ext cx="8122196" cy="440398"/>
          </a:xfrm>
          <a:custGeom>
            <a:avLst/>
            <a:gdLst/>
            <a:ahLst/>
            <a:cxnLst/>
            <a:rect l="l" t="t" r="r" b="b"/>
            <a:pathLst>
              <a:path w="8122196" h="440398">
                <a:moveTo>
                  <a:pt x="0" y="0"/>
                </a:moveTo>
                <a:lnTo>
                  <a:pt x="8122196" y="0"/>
                </a:lnTo>
                <a:lnTo>
                  <a:pt x="8122196" y="440398"/>
                </a:lnTo>
                <a:lnTo>
                  <a:pt x="0" y="4403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903246" y="119348"/>
            <a:ext cx="7476430" cy="500901"/>
          </a:xfrm>
          <a:prstGeom prst="rect">
            <a:avLst/>
          </a:prstGeom>
        </p:spPr>
        <p:txBody>
          <a:bodyPr lIns="0" tIns="0" rIns="0" bIns="0" rtlCol="0" anchor="t">
            <a:spAutoFit/>
          </a:bodyPr>
          <a:lstStyle/>
          <a:p>
            <a:pPr algn="l">
              <a:lnSpc>
                <a:spcPts val="3612"/>
              </a:lnSpc>
            </a:pPr>
            <a:r>
              <a:rPr lang="en-US" sz="3200">
                <a:solidFill>
                  <a:srgbClr val="423C41"/>
                </a:solidFill>
                <a:latin typeface="Satisfy"/>
                <a:ea typeface="Satisfy"/>
                <a:cs typeface="Satisfy"/>
                <a:sym typeface="Satisfy"/>
              </a:rPr>
              <a:t>District Wellness Policy Annual Progress Report</a:t>
            </a:r>
          </a:p>
        </p:txBody>
      </p:sp>
      <p:sp>
        <p:nvSpPr>
          <p:cNvPr id="9" name="TextBox 9"/>
          <p:cNvSpPr txBox="1"/>
          <p:nvPr/>
        </p:nvSpPr>
        <p:spPr>
          <a:xfrm>
            <a:off x="1552251" y="502653"/>
            <a:ext cx="59455" cy="471764"/>
          </a:xfrm>
          <a:prstGeom prst="rect">
            <a:avLst/>
          </a:prstGeom>
        </p:spPr>
        <p:txBody>
          <a:bodyPr lIns="0" tIns="0" rIns="0" bIns="0" rtlCol="0" anchor="t">
            <a:spAutoFit/>
          </a:bodyPr>
          <a:lstStyle/>
          <a:p>
            <a:pPr algn="l">
              <a:lnSpc>
                <a:spcPts val="4250"/>
              </a:lnSpc>
            </a:pPr>
            <a:r>
              <a:rPr lang="en-US" sz="1700">
                <a:solidFill>
                  <a:srgbClr val="423C41"/>
                </a:solidFill>
                <a:latin typeface="Bellota Light"/>
                <a:ea typeface="Bellota Light"/>
                <a:cs typeface="Bellota Light"/>
                <a:sym typeface="Bellota Light"/>
              </a:rPr>
              <a:t> </a:t>
            </a:r>
          </a:p>
        </p:txBody>
      </p:sp>
      <p:sp>
        <p:nvSpPr>
          <p:cNvPr id="10" name="TextBox 10"/>
          <p:cNvSpPr txBox="1"/>
          <p:nvPr/>
        </p:nvSpPr>
        <p:spPr>
          <a:xfrm>
            <a:off x="140703" y="636003"/>
            <a:ext cx="8926097" cy="329642"/>
          </a:xfrm>
          <a:prstGeom prst="rect">
            <a:avLst/>
          </a:prstGeom>
        </p:spPr>
        <p:txBody>
          <a:bodyPr wrap="square" lIns="0" tIns="0" rIns="0" bIns="0" rtlCol="0" anchor="t">
            <a:spAutoFit/>
          </a:bodyPr>
          <a:lstStyle/>
          <a:p>
            <a:pPr algn="ctr">
              <a:lnSpc>
                <a:spcPts val="2849"/>
              </a:lnSpc>
            </a:pPr>
            <a:r>
              <a:rPr lang="en-US" sz="1700" b="1" dirty="0">
                <a:solidFill>
                  <a:srgbClr val="423C41"/>
                </a:solidFill>
                <a:latin typeface="Bellota Light"/>
                <a:ea typeface="Bellota Light"/>
                <a:cs typeface="Bellota Light"/>
                <a:sym typeface="Bellota Light"/>
              </a:rPr>
              <a:t>The district has implemented all areas.</a:t>
            </a:r>
          </a:p>
        </p:txBody>
      </p:sp>
      <p:sp>
        <p:nvSpPr>
          <p:cNvPr id="11" name="TextBox 11"/>
          <p:cNvSpPr txBox="1"/>
          <p:nvPr/>
        </p:nvSpPr>
        <p:spPr>
          <a:xfrm>
            <a:off x="291608" y="1043749"/>
            <a:ext cx="79277" cy="344805"/>
          </a:xfrm>
          <a:prstGeom prst="rect">
            <a:avLst/>
          </a:prstGeom>
        </p:spPr>
        <p:txBody>
          <a:bodyPr lIns="0" tIns="0" rIns="0" bIns="0" rtlCol="0" anchor="t">
            <a:spAutoFit/>
          </a:bodyPr>
          <a:lstStyle/>
          <a:p>
            <a:pPr algn="l">
              <a:lnSpc>
                <a:spcPts val="2849"/>
              </a:lnSpc>
            </a:pPr>
            <a:r>
              <a:rPr lang="en-US" sz="1700">
                <a:solidFill>
                  <a:srgbClr val="ADC853"/>
                </a:solidFill>
                <a:latin typeface="Free Serif"/>
                <a:ea typeface="Free Serif"/>
                <a:cs typeface="Free Serif"/>
                <a:sym typeface="Free Serif"/>
              </a:rPr>
              <a:t>⬩</a:t>
            </a:r>
          </a:p>
        </p:txBody>
      </p:sp>
      <p:sp>
        <p:nvSpPr>
          <p:cNvPr id="12" name="TextBox 12"/>
          <p:cNvSpPr txBox="1"/>
          <p:nvPr/>
        </p:nvSpPr>
        <p:spPr>
          <a:xfrm>
            <a:off x="597903" y="997953"/>
            <a:ext cx="1361608" cy="338414"/>
          </a:xfrm>
          <a:prstGeom prst="rect">
            <a:avLst/>
          </a:prstGeom>
        </p:spPr>
        <p:txBody>
          <a:bodyPr lIns="0" tIns="0" rIns="0" bIns="0" rtlCol="0" anchor="t">
            <a:spAutoFit/>
          </a:bodyPr>
          <a:lstStyle/>
          <a:p>
            <a:pPr algn="l">
              <a:lnSpc>
                <a:spcPts val="2849"/>
              </a:lnSpc>
            </a:pPr>
            <a:r>
              <a:rPr lang="en-US" sz="1700" b="1" dirty="0">
                <a:solidFill>
                  <a:srgbClr val="423C41"/>
                </a:solidFill>
                <a:latin typeface="Bellota Light"/>
                <a:ea typeface="Bellota Light"/>
                <a:cs typeface="Bellota Light"/>
                <a:sym typeface="Bellota Light"/>
              </a:rPr>
              <a:t>School Meals</a:t>
            </a:r>
            <a:r>
              <a:rPr lang="en-US" sz="1700" dirty="0">
                <a:solidFill>
                  <a:srgbClr val="423C41"/>
                </a:solidFill>
                <a:latin typeface="Bellota Light"/>
                <a:ea typeface="Bellota Light"/>
                <a:cs typeface="Bellota Light"/>
                <a:sym typeface="Bellota Light"/>
              </a:rPr>
              <a:t>: </a:t>
            </a:r>
          </a:p>
        </p:txBody>
      </p:sp>
      <p:sp>
        <p:nvSpPr>
          <p:cNvPr id="13" name="TextBox 13"/>
          <p:cNvSpPr txBox="1"/>
          <p:nvPr/>
        </p:nvSpPr>
        <p:spPr>
          <a:xfrm>
            <a:off x="610695" y="1401537"/>
            <a:ext cx="220218" cy="429263"/>
          </a:xfrm>
          <a:prstGeom prst="rect">
            <a:avLst/>
          </a:prstGeom>
        </p:spPr>
        <p:txBody>
          <a:bodyPr lIns="0" tIns="0" rIns="0" bIns="0" rtlCol="0" anchor="t">
            <a:spAutoFit/>
          </a:bodyPr>
          <a:lstStyle/>
          <a:p>
            <a:pPr algn="just">
              <a:lnSpc>
                <a:spcPts val="1200"/>
              </a:lnSpc>
            </a:pPr>
            <a:r>
              <a:rPr lang="en-US" sz="1700" spc="680">
                <a:solidFill>
                  <a:srgbClr val="6FAC6A"/>
                </a:solidFill>
                <a:latin typeface="Montserrat 1"/>
                <a:ea typeface="Montserrat 1"/>
                <a:cs typeface="Montserrat 1"/>
                <a:sym typeface="Montserrat 1"/>
              </a:rPr>
              <a:t>◇</a:t>
            </a:r>
          </a:p>
          <a:p>
            <a:pPr algn="just">
              <a:lnSpc>
                <a:spcPts val="2849"/>
              </a:lnSpc>
            </a:pPr>
            <a:r>
              <a:rPr lang="en-US" sz="1700" spc="680">
                <a:solidFill>
                  <a:srgbClr val="6FAC6A"/>
                </a:solidFill>
                <a:latin typeface="Montserrat 1"/>
                <a:ea typeface="Montserrat 1"/>
                <a:cs typeface="Montserrat 1"/>
                <a:sym typeface="Montserrat 1"/>
              </a:rPr>
              <a:t>◇</a:t>
            </a:r>
          </a:p>
        </p:txBody>
      </p:sp>
      <p:sp>
        <p:nvSpPr>
          <p:cNvPr id="14" name="TextBox 14"/>
          <p:cNvSpPr txBox="1"/>
          <p:nvPr/>
        </p:nvSpPr>
        <p:spPr>
          <a:xfrm>
            <a:off x="1055103" y="1407528"/>
            <a:ext cx="7731414" cy="1628651"/>
          </a:xfrm>
          <a:prstGeom prst="rect">
            <a:avLst/>
          </a:prstGeom>
        </p:spPr>
        <p:txBody>
          <a:bodyPr lIns="0" tIns="0" rIns="0" bIns="0" rtlCol="0" anchor="t">
            <a:spAutoFit/>
          </a:bodyPr>
          <a:lstStyle/>
          <a:p>
            <a:pPr algn="l">
              <a:lnSpc>
                <a:spcPts val="1200"/>
              </a:lnSpc>
            </a:pPr>
            <a:r>
              <a:rPr lang="en-US" sz="1100" dirty="0">
                <a:solidFill>
                  <a:srgbClr val="423C41"/>
                </a:solidFill>
                <a:latin typeface="Bellota Light"/>
                <a:ea typeface="Bellota Light"/>
                <a:cs typeface="Bellota Light"/>
                <a:sym typeface="Bellota Light"/>
              </a:rPr>
              <a:t>PreK-5th grade students must have 20 minutes to eat lunch after being seated.</a:t>
            </a:r>
          </a:p>
          <a:p>
            <a:pPr algn="l">
              <a:lnSpc>
                <a:spcPts val="2849"/>
              </a:lnSpc>
            </a:pPr>
            <a:r>
              <a:rPr lang="en-US" sz="1100" dirty="0">
                <a:solidFill>
                  <a:srgbClr val="423C41"/>
                </a:solidFill>
                <a:latin typeface="Bellota Light"/>
                <a:ea typeface="Bellota Light"/>
                <a:cs typeface="Bellota Light"/>
                <a:sym typeface="Bellota Light"/>
                <a:hlinkClick r:id="rId10" tooltip="https://fns-prod.azureedge.us/sites/default/files/resource-files/smartsnacks.pdf"/>
              </a:rPr>
              <a:t>Foods and sna</a:t>
            </a:r>
            <a:r>
              <a:rPr lang="en-US" sz="1100" dirty="0">
                <a:solidFill>
                  <a:srgbClr val="423C41"/>
                </a:solidFill>
                <a:latin typeface="Bellota Light"/>
                <a:ea typeface="Bellota Light"/>
                <a:cs typeface="Bellota Light"/>
                <a:sym typeface="Bellota Light"/>
              </a:rPr>
              <a:t>cks sold betw</a:t>
            </a:r>
            <a:r>
              <a:rPr lang="en-US" sz="1100" dirty="0">
                <a:solidFill>
                  <a:srgbClr val="423C41"/>
                </a:solidFill>
                <a:latin typeface="Bellota Light"/>
                <a:ea typeface="Bellota Light"/>
                <a:cs typeface="Bellota Light"/>
                <a:sym typeface="Bellota Light"/>
                <a:hlinkClick r:id="rId11" tooltip="https://foodplanner.healthiergeneration.org/calculator/"/>
              </a:rPr>
              <a:t>een 12:00 </a:t>
            </a:r>
            <a:r>
              <a:rPr lang="en-US" sz="1100" dirty="0">
                <a:solidFill>
                  <a:srgbClr val="423C41"/>
                </a:solidFill>
                <a:latin typeface="Bellota Light"/>
                <a:ea typeface="Bellota Light"/>
                <a:cs typeface="Bellota Light"/>
                <a:sym typeface="Bellota Light"/>
              </a:rPr>
              <a:t>am and 30 minutes after dismissal must be </a:t>
            </a:r>
            <a:r>
              <a:rPr lang="en-US" sz="1100" dirty="0">
                <a:solidFill>
                  <a:srgbClr val="884E97"/>
                </a:solidFill>
                <a:latin typeface="Bellota Light"/>
                <a:ea typeface="Bellota Light"/>
                <a:cs typeface="Bellota Light"/>
                <a:sym typeface="Bellota Light"/>
                <a:hlinkClick r:id="rId10" tooltip="https://fns-prod.azureedge.us/sites/default/files/resource-files/smartsnacks.pdf"/>
              </a:rPr>
              <a:t>Smart Snacks</a:t>
            </a:r>
            <a:r>
              <a:rPr lang="en-US" sz="1100" dirty="0">
                <a:solidFill>
                  <a:srgbClr val="423C41"/>
                </a:solidFill>
                <a:latin typeface="Bellota Light"/>
                <a:ea typeface="Bellota Light"/>
                <a:cs typeface="Bellota Light"/>
                <a:sym typeface="Bellota Light"/>
              </a:rPr>
              <a:t>. (Smart Snack</a:t>
            </a:r>
            <a:r>
              <a:rPr lang="en-US" sz="1100" dirty="0">
                <a:solidFill>
                  <a:srgbClr val="423C41"/>
                </a:solidFill>
                <a:latin typeface="Bellota Light"/>
                <a:ea typeface="Bellota Light"/>
                <a:cs typeface="Bellota Light"/>
                <a:sym typeface="Bellota Light"/>
                <a:hlinkClick r:id="rId11" tooltip="https://foodplanner.healthiergeneration.org/calculator/"/>
              </a:rPr>
              <a:t> </a:t>
            </a:r>
            <a:r>
              <a:rPr lang="en-US" sz="1100" dirty="0">
                <a:solidFill>
                  <a:srgbClr val="884E97"/>
                </a:solidFill>
                <a:latin typeface="Bellota Light"/>
                <a:ea typeface="Bellota Light"/>
                <a:cs typeface="Bellota Light"/>
                <a:sym typeface="Bellota Light"/>
                <a:hlinkClick r:id="rId11" tooltip="https://foodplanner.healthiergeneration.org/calculator/"/>
              </a:rPr>
              <a:t>Calculator</a:t>
            </a:r>
            <a:r>
              <a:rPr lang="en-US" sz="1100" dirty="0">
                <a:solidFill>
                  <a:srgbClr val="423C41"/>
                </a:solidFill>
                <a:latin typeface="Bellota Light"/>
                <a:ea typeface="Bellota Light"/>
                <a:cs typeface="Bellota Light"/>
                <a:sym typeface="Bellota Light"/>
              </a:rPr>
              <a:t>)</a:t>
            </a:r>
          </a:p>
          <a:p>
            <a:pPr algn="l">
              <a:lnSpc>
                <a:spcPts val="2849"/>
              </a:lnSpc>
            </a:pPr>
            <a:r>
              <a:rPr lang="en-US" sz="1100" dirty="0">
                <a:solidFill>
                  <a:srgbClr val="423C41"/>
                </a:solidFill>
                <a:latin typeface="Bellota Light"/>
                <a:ea typeface="Bellota Light"/>
                <a:cs typeface="Bellota Light"/>
                <a:sym typeface="Bellota Light"/>
              </a:rPr>
              <a:t>Each school has a total of 30 exempt fundraisers not to exceed 1 day in length</a:t>
            </a:r>
          </a:p>
          <a:p>
            <a:pPr algn="l">
              <a:lnSpc>
                <a:spcPts val="2849"/>
              </a:lnSpc>
            </a:pPr>
            <a:endParaRPr lang="en-US" sz="1100" dirty="0">
              <a:solidFill>
                <a:srgbClr val="423C41"/>
              </a:solidFill>
              <a:latin typeface="Bellota Light"/>
              <a:ea typeface="Bellota Light"/>
              <a:cs typeface="Bellota Light"/>
              <a:sym typeface="Bellota Light"/>
            </a:endParaRPr>
          </a:p>
          <a:p>
            <a:pPr algn="ctr">
              <a:lnSpc>
                <a:spcPts val="3079"/>
              </a:lnSpc>
            </a:pPr>
            <a:r>
              <a:rPr lang="en-US" sz="2200" dirty="0">
                <a:solidFill>
                  <a:srgbClr val="423C41"/>
                </a:solidFill>
                <a:latin typeface="Satisfy"/>
                <a:ea typeface="Satisfy"/>
                <a:cs typeface="Satisfy"/>
                <a:sym typeface="Satisfy"/>
              </a:rPr>
              <a:t>New Nutrition Standards for Next Year</a:t>
            </a:r>
          </a:p>
        </p:txBody>
      </p:sp>
      <p:sp>
        <p:nvSpPr>
          <p:cNvPr id="15" name="TextBox 15"/>
          <p:cNvSpPr txBox="1"/>
          <p:nvPr/>
        </p:nvSpPr>
        <p:spPr>
          <a:xfrm>
            <a:off x="610695" y="2020662"/>
            <a:ext cx="220218" cy="324488"/>
          </a:xfrm>
          <a:prstGeom prst="rect">
            <a:avLst/>
          </a:prstGeom>
        </p:spPr>
        <p:txBody>
          <a:bodyPr lIns="0" tIns="0" rIns="0" bIns="0" rtlCol="0" anchor="t">
            <a:spAutoFit/>
          </a:bodyPr>
          <a:lstStyle/>
          <a:p>
            <a:pPr algn="l">
              <a:lnSpc>
                <a:spcPts val="2849"/>
              </a:lnSpc>
            </a:pPr>
            <a:r>
              <a:rPr lang="en-US" sz="1700" spc="680">
                <a:solidFill>
                  <a:srgbClr val="6FAC6A"/>
                </a:solidFill>
                <a:latin typeface="Montserrat 1"/>
                <a:ea typeface="Montserrat 1"/>
                <a:cs typeface="Montserrat 1"/>
                <a:sym typeface="Montserrat 1"/>
              </a:rPr>
              <a:t>◇</a:t>
            </a:r>
          </a:p>
        </p:txBody>
      </p:sp>
      <p:sp>
        <p:nvSpPr>
          <p:cNvPr id="16" name="TextBox 16"/>
          <p:cNvSpPr txBox="1"/>
          <p:nvPr/>
        </p:nvSpPr>
        <p:spPr>
          <a:xfrm>
            <a:off x="1094870" y="2931481"/>
            <a:ext cx="76029" cy="1162050"/>
          </a:xfrm>
          <a:prstGeom prst="rect">
            <a:avLst/>
          </a:prstGeom>
        </p:spPr>
        <p:txBody>
          <a:bodyPr lIns="0" tIns="0" rIns="0" bIns="0" rtlCol="0" anchor="t">
            <a:spAutoFit/>
          </a:bodyPr>
          <a:lstStyle/>
          <a:p>
            <a:pPr algn="just">
              <a:lnSpc>
                <a:spcPts val="1800"/>
              </a:lnSpc>
            </a:pPr>
            <a:r>
              <a:rPr lang="en-US" sz="1500">
                <a:solidFill>
                  <a:srgbClr val="ADC853"/>
                </a:solidFill>
                <a:latin typeface="Free Serif"/>
                <a:ea typeface="Free Serif"/>
                <a:cs typeface="Free Serif"/>
                <a:sym typeface="Free Serif"/>
              </a:rPr>
              <a:t>⬩ ⬩ ⬩ ⬩ ⬩</a:t>
            </a:r>
          </a:p>
        </p:txBody>
      </p:sp>
      <p:sp>
        <p:nvSpPr>
          <p:cNvPr id="17" name="TextBox 17"/>
          <p:cNvSpPr txBox="1"/>
          <p:nvPr/>
        </p:nvSpPr>
        <p:spPr>
          <a:xfrm>
            <a:off x="1169403" y="3996080"/>
            <a:ext cx="51197" cy="399183"/>
          </a:xfrm>
          <a:prstGeom prst="rect">
            <a:avLst/>
          </a:prstGeom>
        </p:spPr>
        <p:txBody>
          <a:bodyPr lIns="0" tIns="0" rIns="0" bIns="0" rtlCol="0" anchor="t">
            <a:spAutoFit/>
          </a:bodyPr>
          <a:lstStyle/>
          <a:p>
            <a:pPr algn="l">
              <a:lnSpc>
                <a:spcPts val="3542"/>
              </a:lnSpc>
            </a:pPr>
            <a:r>
              <a:rPr lang="en-US" sz="1600">
                <a:solidFill>
                  <a:srgbClr val="FF0000"/>
                </a:solidFill>
                <a:latin typeface="Bellota"/>
                <a:ea typeface="Bellota"/>
                <a:cs typeface="Bellota"/>
                <a:sym typeface="Bellota"/>
              </a:rPr>
              <a:t>.</a:t>
            </a:r>
          </a:p>
        </p:txBody>
      </p:sp>
      <p:sp>
        <p:nvSpPr>
          <p:cNvPr id="18" name="TextBox 18"/>
          <p:cNvSpPr txBox="1"/>
          <p:nvPr/>
        </p:nvSpPr>
        <p:spPr>
          <a:xfrm>
            <a:off x="1398003" y="2897143"/>
            <a:ext cx="1297991" cy="461665"/>
          </a:xfrm>
          <a:prstGeom prst="rect">
            <a:avLst/>
          </a:prstGeom>
        </p:spPr>
        <p:txBody>
          <a:bodyPr lIns="0" tIns="0" rIns="0" bIns="0" rtlCol="0" anchor="t">
            <a:spAutoFit/>
          </a:bodyPr>
          <a:lstStyle/>
          <a:p>
            <a:pPr algn="l">
              <a:lnSpc>
                <a:spcPts val="1800"/>
              </a:lnSpc>
            </a:pPr>
            <a:endParaRPr lang="en-US" sz="1500" b="1" dirty="0">
              <a:solidFill>
                <a:srgbClr val="423C41"/>
              </a:solidFill>
              <a:latin typeface="Bellota Bold"/>
              <a:ea typeface="Bellota Bold"/>
              <a:cs typeface="Bellota Bold"/>
              <a:sym typeface="Bellota Bold"/>
            </a:endParaRPr>
          </a:p>
          <a:p>
            <a:pPr algn="l">
              <a:lnSpc>
                <a:spcPts val="1800"/>
              </a:lnSpc>
            </a:pPr>
            <a:r>
              <a:rPr lang="en-US" sz="1500" b="1" dirty="0">
                <a:solidFill>
                  <a:srgbClr val="423C41"/>
                </a:solidFill>
                <a:latin typeface="Bellota Bold"/>
                <a:ea typeface="Bellota Bold"/>
                <a:cs typeface="Bellota Bold"/>
                <a:sym typeface="Bellota Bold"/>
              </a:rPr>
              <a:t>Added Sugars: </a:t>
            </a:r>
          </a:p>
        </p:txBody>
      </p:sp>
      <p:sp>
        <p:nvSpPr>
          <p:cNvPr id="19" name="TextBox 19"/>
          <p:cNvSpPr txBox="1"/>
          <p:nvPr/>
        </p:nvSpPr>
        <p:spPr>
          <a:xfrm>
            <a:off x="1398003" y="3128791"/>
            <a:ext cx="5560181" cy="923330"/>
          </a:xfrm>
          <a:prstGeom prst="rect">
            <a:avLst/>
          </a:prstGeom>
        </p:spPr>
        <p:txBody>
          <a:bodyPr lIns="0" tIns="0" rIns="0" bIns="0" rtlCol="0" anchor="t">
            <a:spAutoFit/>
          </a:bodyPr>
          <a:lstStyle/>
          <a:p>
            <a:pPr algn="ctr">
              <a:lnSpc>
                <a:spcPts val="1800"/>
              </a:lnSpc>
            </a:pPr>
            <a:r>
              <a:rPr lang="en-US" sz="1500" dirty="0">
                <a:solidFill>
                  <a:srgbClr val="423C41"/>
                </a:solidFill>
                <a:latin typeface="Bellota"/>
                <a:ea typeface="Bellota"/>
                <a:cs typeface="Bellota"/>
                <a:sym typeface="Bellota"/>
              </a:rPr>
              <a:t>                        Yogurts may have no more than 12gms of added sugars per 6oz. </a:t>
            </a:r>
          </a:p>
          <a:p>
            <a:pPr algn="ctr">
              <a:lnSpc>
                <a:spcPts val="1800"/>
              </a:lnSpc>
            </a:pPr>
            <a:r>
              <a:rPr lang="en-US" sz="1500" b="1" dirty="0">
                <a:solidFill>
                  <a:srgbClr val="423C41"/>
                </a:solidFill>
                <a:latin typeface="Bellota Bold"/>
                <a:ea typeface="Bellota Bold"/>
                <a:cs typeface="Bellota Bold"/>
                <a:sym typeface="Bellota Bold"/>
              </a:rPr>
              <a:t>Sodium: </a:t>
            </a:r>
            <a:r>
              <a:rPr lang="en-US" sz="1500" dirty="0">
                <a:solidFill>
                  <a:srgbClr val="423C41"/>
                </a:solidFill>
                <a:latin typeface="Bellota"/>
                <a:ea typeface="Bellota"/>
                <a:cs typeface="Bellota"/>
                <a:sym typeface="Bellota"/>
              </a:rPr>
              <a:t> Breakfast meals will decrease by 10% and lunch by 15%.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4"/>
            <a:stretch>
              <a:fillRect/>
            </a:stretch>
          </a:blipFill>
        </p:spPr>
      </p:sp>
      <p:sp>
        <p:nvSpPr>
          <p:cNvPr id="4" name="Freeform 4"/>
          <p:cNvSpPr/>
          <p:nvPr/>
        </p:nvSpPr>
        <p:spPr>
          <a:xfrm>
            <a:off x="48" y="3586172"/>
            <a:ext cx="9143952" cy="1557328"/>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510950" y="408375"/>
            <a:ext cx="8122196" cy="396297"/>
          </a:xfrm>
          <a:custGeom>
            <a:avLst/>
            <a:gdLst/>
            <a:ahLst/>
            <a:cxnLst/>
            <a:rect l="l" t="t" r="r" b="b"/>
            <a:pathLst>
              <a:path w="8122196" h="396297">
                <a:moveTo>
                  <a:pt x="0" y="0"/>
                </a:moveTo>
                <a:lnTo>
                  <a:pt x="8122196" y="0"/>
                </a:lnTo>
                <a:lnTo>
                  <a:pt x="8122196" y="396297"/>
                </a:lnTo>
                <a:lnTo>
                  <a:pt x="0" y="3962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903246" y="495681"/>
            <a:ext cx="7476430" cy="386601"/>
          </a:xfrm>
          <a:prstGeom prst="rect">
            <a:avLst/>
          </a:prstGeom>
        </p:spPr>
        <p:txBody>
          <a:bodyPr lIns="0" tIns="0" rIns="0" bIns="0" rtlCol="0" anchor="t">
            <a:spAutoFit/>
          </a:bodyPr>
          <a:lstStyle/>
          <a:p>
            <a:pPr algn="l">
              <a:lnSpc>
                <a:spcPts val="2460"/>
              </a:lnSpc>
            </a:pPr>
            <a:r>
              <a:rPr lang="en-US" sz="3200">
                <a:solidFill>
                  <a:srgbClr val="423C41"/>
                </a:solidFill>
                <a:latin typeface="Satisfy"/>
                <a:ea typeface="Satisfy"/>
                <a:cs typeface="Satisfy"/>
                <a:sym typeface="Satisfy"/>
              </a:rPr>
              <a:t>District Wellness Policy Annual Progress Report</a:t>
            </a:r>
          </a:p>
        </p:txBody>
      </p:sp>
      <p:sp>
        <p:nvSpPr>
          <p:cNvPr id="9" name="TextBox 9"/>
          <p:cNvSpPr txBox="1"/>
          <p:nvPr/>
        </p:nvSpPr>
        <p:spPr>
          <a:xfrm>
            <a:off x="2156365" y="878538"/>
            <a:ext cx="56350" cy="412337"/>
          </a:xfrm>
          <a:prstGeom prst="rect">
            <a:avLst/>
          </a:prstGeom>
        </p:spPr>
        <p:txBody>
          <a:bodyPr lIns="0" tIns="0" rIns="0" bIns="0" rtlCol="0" anchor="t">
            <a:spAutoFit/>
          </a:bodyPr>
          <a:lstStyle/>
          <a:p>
            <a:pPr algn="l">
              <a:lnSpc>
                <a:spcPts val="3750"/>
              </a:lnSpc>
            </a:pPr>
            <a:r>
              <a:rPr lang="en-US" sz="1500" b="1">
                <a:solidFill>
                  <a:srgbClr val="423C41"/>
                </a:solidFill>
                <a:latin typeface="Bellota Bold"/>
                <a:ea typeface="Bellota Bold"/>
                <a:cs typeface="Bellota Bold"/>
                <a:sym typeface="Bellota Bold"/>
              </a:rPr>
              <a:t> </a:t>
            </a:r>
          </a:p>
        </p:txBody>
      </p:sp>
      <p:sp>
        <p:nvSpPr>
          <p:cNvPr id="10" name="TextBox 10"/>
          <p:cNvSpPr txBox="1"/>
          <p:nvPr/>
        </p:nvSpPr>
        <p:spPr>
          <a:xfrm>
            <a:off x="169450" y="1059513"/>
            <a:ext cx="9092336" cy="459962"/>
          </a:xfrm>
          <a:prstGeom prst="rect">
            <a:avLst/>
          </a:prstGeom>
        </p:spPr>
        <p:txBody>
          <a:bodyPr lIns="0" tIns="0" rIns="0" bIns="0" rtlCol="0" anchor="t">
            <a:spAutoFit/>
          </a:bodyPr>
          <a:lstStyle/>
          <a:p>
            <a:pPr algn="ctr">
              <a:lnSpc>
                <a:spcPts val="1800"/>
              </a:lnSpc>
            </a:pPr>
            <a:r>
              <a:rPr lang="en-US" sz="1500" b="1" dirty="0">
                <a:solidFill>
                  <a:srgbClr val="423C41"/>
                </a:solidFill>
                <a:latin typeface="Bellota Bold"/>
                <a:ea typeface="Bellota Bold"/>
                <a:cs typeface="Bellota Bold"/>
                <a:sym typeface="Bellota Bold"/>
              </a:rPr>
              <a:t>Smart Snacks standards do not apply to the following situations, subject to district and/or school wellness policies:</a:t>
            </a:r>
          </a:p>
        </p:txBody>
      </p:sp>
      <p:sp>
        <p:nvSpPr>
          <p:cNvPr id="11" name="TextBox 11"/>
          <p:cNvSpPr txBox="1"/>
          <p:nvPr/>
        </p:nvSpPr>
        <p:spPr>
          <a:xfrm>
            <a:off x="626650" y="1488138"/>
            <a:ext cx="8079991" cy="1780872"/>
          </a:xfrm>
          <a:prstGeom prst="rect">
            <a:avLst/>
          </a:prstGeom>
        </p:spPr>
        <p:txBody>
          <a:bodyPr lIns="0" tIns="0" rIns="0" bIns="0" rtlCol="0" anchor="t">
            <a:spAutoFit/>
          </a:bodyPr>
          <a:lstStyle/>
          <a:p>
            <a:pPr>
              <a:lnSpc>
                <a:spcPts val="2850"/>
              </a:lnSpc>
            </a:pPr>
            <a:r>
              <a:rPr lang="en-US" sz="1500" b="1" dirty="0">
                <a:solidFill>
                  <a:srgbClr val="423C41"/>
                </a:solidFill>
                <a:latin typeface="Bellota Bold"/>
                <a:ea typeface="Bellota Bold"/>
                <a:cs typeface="Bellota Bold"/>
                <a:sym typeface="Bellota Bold"/>
              </a:rPr>
              <a:t>S</a:t>
            </a:r>
            <a:r>
              <a:rPr lang="en-US" sz="1200" b="1" dirty="0">
                <a:solidFill>
                  <a:srgbClr val="423C41"/>
                </a:solidFill>
                <a:latin typeface="Amasis MT Pro Light" panose="02040304050005020304" pitchFamily="18" charset="0"/>
                <a:ea typeface="Bellota Bold"/>
                <a:cs typeface="Bellota Bold"/>
                <a:sym typeface="Bellota Bold"/>
              </a:rPr>
              <a:t>ale of food or beverages (“foods”) that meet the</a:t>
            </a:r>
            <a:r>
              <a:rPr lang="en-US" sz="1200" b="1" dirty="0">
                <a:solidFill>
                  <a:srgbClr val="423C41"/>
                </a:solidFill>
                <a:latin typeface="Amasis MT Pro Light" panose="02040304050005020304" pitchFamily="18" charset="0"/>
                <a:ea typeface="Bellota Bold"/>
                <a:cs typeface="Bellota Bold"/>
                <a:sym typeface="Bellota Bold"/>
                <a:hlinkClick r:id="rId9" tooltip="https://fns-prod.azureedge.us/sites/default/files/resource-files/smartsnacks.pdf"/>
              </a:rPr>
              <a:t> </a:t>
            </a:r>
            <a:r>
              <a:rPr lang="en-US" sz="1200" b="1" dirty="0">
                <a:solidFill>
                  <a:srgbClr val="884E97"/>
                </a:solidFill>
                <a:latin typeface="Amasis MT Pro Light" panose="02040304050005020304" pitchFamily="18" charset="0"/>
                <a:ea typeface="Bellota Bold"/>
                <a:cs typeface="Bellota Bold"/>
                <a:sym typeface="Bellota Bold"/>
                <a:hlinkClick r:id="rId9" tooltip="https://fns-prod.azureedge.us/sites/default/files/resource-files/smartsnacks.pdf"/>
              </a:rPr>
              <a:t>Smart Snacks</a:t>
            </a:r>
            <a:r>
              <a:rPr lang="en-US" sz="1200" b="1" dirty="0">
                <a:solidFill>
                  <a:srgbClr val="423C41"/>
                </a:solidFill>
                <a:latin typeface="Amasis MT Pro Light" panose="02040304050005020304" pitchFamily="18" charset="0"/>
                <a:ea typeface="Bellota Bold"/>
                <a:cs typeface="Bellota Bold"/>
                <a:sym typeface="Bellota Bold"/>
              </a:rPr>
              <a:t> standards;</a:t>
            </a:r>
          </a:p>
          <a:p>
            <a:pPr>
              <a:lnSpc>
                <a:spcPts val="750"/>
              </a:lnSpc>
            </a:pPr>
            <a:r>
              <a:rPr lang="en-US" sz="1200" b="1" dirty="0">
                <a:solidFill>
                  <a:srgbClr val="423C41"/>
                </a:solidFill>
                <a:latin typeface="Amasis MT Pro Light" panose="02040304050005020304" pitchFamily="18" charset="0"/>
                <a:ea typeface="Bellota Bold"/>
                <a:cs typeface="Bellota Bold"/>
                <a:sym typeface="Bellota Bold"/>
              </a:rPr>
              <a:t>Sale of foods outside of school hours (e.g., after-hours concessions at athletic events, school concerts, or on weekends);</a:t>
            </a:r>
          </a:p>
          <a:p>
            <a:pPr>
              <a:lnSpc>
                <a:spcPts val="750"/>
              </a:lnSpc>
            </a:pPr>
            <a:endParaRPr lang="en-US" sz="1200" b="1" dirty="0">
              <a:solidFill>
                <a:srgbClr val="423C41"/>
              </a:solidFill>
              <a:latin typeface="Amasis MT Pro Light" panose="02040304050005020304" pitchFamily="18" charset="0"/>
              <a:ea typeface="Bellota Bold"/>
              <a:cs typeface="Bellota Bold"/>
              <a:sym typeface="Bellota Bold"/>
            </a:endParaRPr>
          </a:p>
          <a:p>
            <a:pPr>
              <a:lnSpc>
                <a:spcPts val="750"/>
              </a:lnSpc>
            </a:pPr>
            <a:r>
              <a:rPr lang="en-US" sz="1200" b="1" dirty="0">
                <a:solidFill>
                  <a:srgbClr val="423C41"/>
                </a:solidFill>
                <a:latin typeface="Amasis MT Pro Light" panose="02040304050005020304" pitchFamily="18" charset="0"/>
                <a:ea typeface="Bellota Bold"/>
                <a:cs typeface="Bellota Bold"/>
                <a:sym typeface="Bellota Bold"/>
              </a:rPr>
              <a:t>Sale of foods not intended for on-site consumption (e.g., cookie dough or frozen pizza);</a:t>
            </a:r>
          </a:p>
          <a:p>
            <a:pPr>
              <a:lnSpc>
                <a:spcPts val="750"/>
              </a:lnSpc>
            </a:pPr>
            <a:endParaRPr lang="en-US" sz="1200" b="1" dirty="0">
              <a:solidFill>
                <a:srgbClr val="423C41"/>
              </a:solidFill>
              <a:latin typeface="Amasis MT Pro Light" panose="02040304050005020304" pitchFamily="18" charset="0"/>
              <a:ea typeface="Bellota Bold"/>
              <a:cs typeface="Bellota Bold"/>
              <a:sym typeface="Bellota Bold"/>
            </a:endParaRPr>
          </a:p>
          <a:p>
            <a:pPr>
              <a:lnSpc>
                <a:spcPts val="750"/>
              </a:lnSpc>
            </a:pPr>
            <a:r>
              <a:rPr lang="en-US" sz="1200" b="1" dirty="0">
                <a:solidFill>
                  <a:srgbClr val="423C41"/>
                </a:solidFill>
                <a:latin typeface="Amasis MT Pro Light" panose="02040304050005020304" pitchFamily="18" charset="0"/>
                <a:ea typeface="Bellota Bold"/>
                <a:cs typeface="Bellota Bold"/>
                <a:sym typeface="Bellota Bold"/>
              </a:rPr>
              <a:t>Sale of foods exclusively to adults who are not students;</a:t>
            </a:r>
          </a:p>
          <a:p>
            <a:pPr>
              <a:lnSpc>
                <a:spcPts val="750"/>
              </a:lnSpc>
            </a:pPr>
            <a:r>
              <a:rPr lang="en-US" sz="1200" b="1" dirty="0">
                <a:solidFill>
                  <a:srgbClr val="423C41"/>
                </a:solidFill>
                <a:latin typeface="Amasis MT Pro Light" panose="02040304050005020304" pitchFamily="18" charset="0"/>
                <a:ea typeface="Bellota Bold"/>
                <a:cs typeface="Bellota Bold"/>
                <a:sym typeface="Bellota Bold"/>
              </a:rPr>
              <a:t> </a:t>
            </a:r>
          </a:p>
          <a:p>
            <a:pPr>
              <a:lnSpc>
                <a:spcPts val="750"/>
              </a:lnSpc>
            </a:pPr>
            <a:r>
              <a:rPr lang="en-US" sz="1200" b="1" dirty="0">
                <a:solidFill>
                  <a:srgbClr val="423C41"/>
                </a:solidFill>
                <a:latin typeface="Amasis MT Pro Light" panose="02040304050005020304" pitchFamily="18" charset="0"/>
                <a:ea typeface="Bellota Bold"/>
                <a:cs typeface="Bellota Bold"/>
                <a:sym typeface="Bellota Bold"/>
              </a:rPr>
              <a:t>Foods given to students at no charge and without suggesting a donation;</a:t>
            </a:r>
          </a:p>
          <a:p>
            <a:pPr>
              <a:lnSpc>
                <a:spcPts val="2850"/>
              </a:lnSpc>
            </a:pPr>
            <a:r>
              <a:rPr lang="en-US" sz="1200" b="1" dirty="0">
                <a:solidFill>
                  <a:srgbClr val="423C41"/>
                </a:solidFill>
                <a:latin typeface="Amasis MT Pro Light" panose="02040304050005020304" pitchFamily="18" charset="0"/>
                <a:ea typeface="Bellota Bold"/>
                <a:cs typeface="Bellota Bold"/>
                <a:sym typeface="Bellota Bold"/>
              </a:rPr>
              <a:t>Foods brought from home by students for personal consumption;</a:t>
            </a:r>
          </a:p>
          <a:p>
            <a:pPr>
              <a:lnSpc>
                <a:spcPts val="750"/>
              </a:lnSpc>
            </a:pPr>
            <a:r>
              <a:rPr lang="en-US" sz="1200" b="1" dirty="0">
                <a:solidFill>
                  <a:srgbClr val="423C41"/>
                </a:solidFill>
                <a:latin typeface="Amasis MT Pro Light" panose="02040304050005020304" pitchFamily="18" charset="0"/>
                <a:ea typeface="Bellota Bold"/>
                <a:cs typeface="Bellota Bold"/>
                <a:sym typeface="Bellota Bold"/>
              </a:rPr>
              <a:t>Foods donated for classroom celebrations; or</a:t>
            </a:r>
          </a:p>
          <a:p>
            <a:pPr>
              <a:lnSpc>
                <a:spcPts val="750"/>
              </a:lnSpc>
            </a:pPr>
            <a:endParaRPr lang="en-US" sz="1200" b="1" dirty="0">
              <a:solidFill>
                <a:srgbClr val="423C41"/>
              </a:solidFill>
              <a:latin typeface="Amasis MT Pro Light" panose="02040304050005020304" pitchFamily="18" charset="0"/>
              <a:ea typeface="Bellota Bold"/>
              <a:cs typeface="Bellota Bold"/>
              <a:sym typeface="Bellota Bold"/>
            </a:endParaRPr>
          </a:p>
          <a:p>
            <a:pPr>
              <a:lnSpc>
                <a:spcPts val="750"/>
              </a:lnSpc>
            </a:pPr>
            <a:r>
              <a:rPr lang="en-US" sz="1200" b="1" dirty="0">
                <a:solidFill>
                  <a:srgbClr val="423C41"/>
                </a:solidFill>
                <a:latin typeface="Amasis MT Pro Light" panose="02040304050005020304" pitchFamily="18" charset="0"/>
                <a:ea typeface="Bellota Bold"/>
                <a:cs typeface="Bellota Bold"/>
                <a:sym typeface="Bellota Bold"/>
              </a:rPr>
              <a:t>Emergency medical situations</a:t>
            </a:r>
          </a:p>
        </p:txBody>
      </p:sp>
      <p:sp>
        <p:nvSpPr>
          <p:cNvPr id="12" name="TextBox 12"/>
          <p:cNvSpPr txBox="1"/>
          <p:nvPr/>
        </p:nvSpPr>
        <p:spPr>
          <a:xfrm>
            <a:off x="323517" y="1617726"/>
            <a:ext cx="69952" cy="2076450"/>
          </a:xfrm>
          <a:prstGeom prst="rect">
            <a:avLst/>
          </a:prstGeom>
        </p:spPr>
        <p:txBody>
          <a:bodyPr lIns="0" tIns="0" rIns="0" bIns="0" rtlCol="0" anchor="t">
            <a:spAutoFit/>
          </a:bodyPr>
          <a:lstStyle/>
          <a:p>
            <a:pPr algn="just">
              <a:lnSpc>
                <a:spcPts val="1800"/>
              </a:lnSpc>
            </a:pPr>
            <a:r>
              <a:rPr lang="en-US" sz="1500">
                <a:solidFill>
                  <a:srgbClr val="ADC853"/>
                </a:solidFill>
                <a:latin typeface="Free Serif"/>
                <a:ea typeface="Free Serif"/>
                <a:cs typeface="Free Serif"/>
                <a:sym typeface="Free Serif"/>
              </a:rPr>
              <a:t>⬩ ⬩ ⬩ ⬩ ⬩ ⬩ ⬩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4"/>
            <a:stretch>
              <a:fillRect/>
            </a:stretch>
          </a:blipFill>
        </p:spPr>
      </p:sp>
      <p:sp>
        <p:nvSpPr>
          <p:cNvPr id="4" name="Freeform 4"/>
          <p:cNvSpPr/>
          <p:nvPr/>
        </p:nvSpPr>
        <p:spPr>
          <a:xfrm>
            <a:off x="48" y="4466338"/>
            <a:ext cx="9143952" cy="677161"/>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flipV="1">
            <a:off x="-45671" y="5314949"/>
            <a:ext cx="45719" cy="45719"/>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7"/>
            <a:stretch>
              <a:fillRect/>
            </a:stretch>
          </a:blipFill>
        </p:spPr>
      </p:sp>
      <p:sp>
        <p:nvSpPr>
          <p:cNvPr id="6" name="Freeform 6"/>
          <p:cNvSpPr/>
          <p:nvPr/>
        </p:nvSpPr>
        <p:spPr>
          <a:xfrm>
            <a:off x="349653" y="1201550"/>
            <a:ext cx="8444703" cy="3033903"/>
          </a:xfrm>
          <a:custGeom>
            <a:avLst/>
            <a:gdLst/>
            <a:ahLst/>
            <a:cxnLst/>
            <a:rect l="l" t="t" r="r" b="b"/>
            <a:pathLst>
              <a:path w="8444703" h="3033903">
                <a:moveTo>
                  <a:pt x="0" y="0"/>
                </a:moveTo>
                <a:lnTo>
                  <a:pt x="8444703" y="0"/>
                </a:lnTo>
                <a:lnTo>
                  <a:pt x="8444703" y="3033903"/>
                </a:lnTo>
                <a:lnTo>
                  <a:pt x="0" y="30339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016546" y="467697"/>
            <a:ext cx="7111003" cy="649348"/>
          </a:xfrm>
          <a:custGeom>
            <a:avLst/>
            <a:gdLst/>
            <a:ahLst/>
            <a:cxnLst/>
            <a:rect l="l" t="t" r="r" b="b"/>
            <a:pathLst>
              <a:path w="7111003" h="649348">
                <a:moveTo>
                  <a:pt x="0" y="0"/>
                </a:moveTo>
                <a:lnTo>
                  <a:pt x="7111003" y="0"/>
                </a:lnTo>
                <a:lnTo>
                  <a:pt x="7111003" y="649347"/>
                </a:lnTo>
                <a:lnTo>
                  <a:pt x="0" y="6493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1465078" y="85106"/>
            <a:ext cx="6447158" cy="481851"/>
          </a:xfrm>
          <a:prstGeom prst="rect">
            <a:avLst/>
          </a:prstGeom>
        </p:spPr>
        <p:txBody>
          <a:bodyPr lIns="0" tIns="0" rIns="0" bIns="0" rtlCol="0" anchor="t">
            <a:spAutoFit/>
          </a:bodyPr>
          <a:lstStyle/>
          <a:p>
            <a:pPr algn="l">
              <a:lnSpc>
                <a:spcPts val="3449"/>
              </a:lnSpc>
            </a:pPr>
            <a:r>
              <a:rPr lang="en-US" sz="3200">
                <a:solidFill>
                  <a:srgbClr val="423C41"/>
                </a:solidFill>
                <a:latin typeface="Satisfy"/>
                <a:ea typeface="Satisfy"/>
                <a:cs typeface="Satisfy"/>
                <a:sym typeface="Satisfy"/>
              </a:rPr>
              <a:t>District Wellness Policy Annual Progress </a:t>
            </a:r>
          </a:p>
        </p:txBody>
      </p:sp>
      <p:sp>
        <p:nvSpPr>
          <p:cNvPr id="9" name="TextBox 9"/>
          <p:cNvSpPr txBox="1"/>
          <p:nvPr/>
        </p:nvSpPr>
        <p:spPr>
          <a:xfrm>
            <a:off x="4067146" y="523256"/>
            <a:ext cx="1029272" cy="481851"/>
          </a:xfrm>
          <a:prstGeom prst="rect">
            <a:avLst/>
          </a:prstGeom>
        </p:spPr>
        <p:txBody>
          <a:bodyPr lIns="0" tIns="0" rIns="0" bIns="0" rtlCol="0" anchor="t">
            <a:spAutoFit/>
          </a:bodyPr>
          <a:lstStyle/>
          <a:p>
            <a:pPr algn="l">
              <a:lnSpc>
                <a:spcPts val="3449"/>
              </a:lnSpc>
            </a:pPr>
            <a:r>
              <a:rPr lang="en-US" sz="3200">
                <a:solidFill>
                  <a:srgbClr val="423C41"/>
                </a:solidFill>
                <a:latin typeface="Satisfy"/>
                <a:ea typeface="Satisfy"/>
                <a:cs typeface="Satisfy"/>
                <a:sym typeface="Satisfy"/>
              </a:rPr>
              <a:t>Report</a:t>
            </a:r>
          </a:p>
        </p:txBody>
      </p:sp>
      <p:sp>
        <p:nvSpPr>
          <p:cNvPr id="10" name="TextBox 10"/>
          <p:cNvSpPr txBox="1"/>
          <p:nvPr/>
        </p:nvSpPr>
        <p:spPr>
          <a:xfrm>
            <a:off x="2340912" y="911609"/>
            <a:ext cx="83944" cy="674980"/>
          </a:xfrm>
          <a:prstGeom prst="rect">
            <a:avLst/>
          </a:prstGeom>
        </p:spPr>
        <p:txBody>
          <a:bodyPr lIns="0" tIns="0" rIns="0" bIns="0" rtlCol="0" anchor="t">
            <a:spAutoFit/>
          </a:bodyPr>
          <a:lstStyle/>
          <a:p>
            <a:pPr algn="l">
              <a:lnSpc>
                <a:spcPts val="6000"/>
              </a:lnSpc>
            </a:pPr>
            <a:r>
              <a:rPr lang="en-US" sz="2400">
                <a:solidFill>
                  <a:srgbClr val="423C41"/>
                </a:solidFill>
                <a:latin typeface="Bellota Light"/>
                <a:ea typeface="Bellota Light"/>
                <a:cs typeface="Bellota Light"/>
                <a:sym typeface="Bellota Light"/>
              </a:rPr>
              <a:t> </a:t>
            </a:r>
          </a:p>
        </p:txBody>
      </p:sp>
      <p:sp>
        <p:nvSpPr>
          <p:cNvPr id="11" name="TextBox 11"/>
          <p:cNvSpPr txBox="1"/>
          <p:nvPr/>
        </p:nvSpPr>
        <p:spPr>
          <a:xfrm>
            <a:off x="468525" y="970664"/>
            <a:ext cx="111919" cy="2366010"/>
          </a:xfrm>
          <a:prstGeom prst="rect">
            <a:avLst/>
          </a:prstGeom>
        </p:spPr>
        <p:txBody>
          <a:bodyPr lIns="0" tIns="0" rIns="0" bIns="0" rtlCol="0" anchor="t">
            <a:spAutoFit/>
          </a:bodyPr>
          <a:lstStyle/>
          <a:p>
            <a:pPr algn="just">
              <a:lnSpc>
                <a:spcPts val="6000"/>
              </a:lnSpc>
            </a:pPr>
            <a:r>
              <a:rPr lang="en-US" sz="2400">
                <a:solidFill>
                  <a:srgbClr val="ADC853"/>
                </a:solidFill>
                <a:latin typeface="Free Serif"/>
                <a:ea typeface="Free Serif"/>
                <a:cs typeface="Free Serif"/>
                <a:sym typeface="Free Serif"/>
              </a:rPr>
              <a:t>⬩</a:t>
            </a:r>
          </a:p>
          <a:p>
            <a:pPr algn="just">
              <a:lnSpc>
                <a:spcPts val="6000"/>
              </a:lnSpc>
            </a:pPr>
            <a:r>
              <a:rPr lang="en-US" sz="2400">
                <a:solidFill>
                  <a:srgbClr val="ADC853"/>
                </a:solidFill>
                <a:latin typeface="Free Serif"/>
                <a:ea typeface="Free Serif"/>
                <a:cs typeface="Free Serif"/>
                <a:sym typeface="Free Serif"/>
              </a:rPr>
              <a:t>⬩ ⬩</a:t>
            </a:r>
          </a:p>
        </p:txBody>
      </p:sp>
      <p:sp>
        <p:nvSpPr>
          <p:cNvPr id="12" name="TextBox 12"/>
          <p:cNvSpPr txBox="1"/>
          <p:nvPr/>
        </p:nvSpPr>
        <p:spPr>
          <a:xfrm>
            <a:off x="806853" y="1168784"/>
            <a:ext cx="8168792" cy="2518510"/>
          </a:xfrm>
          <a:prstGeom prst="rect">
            <a:avLst/>
          </a:prstGeom>
        </p:spPr>
        <p:txBody>
          <a:bodyPr lIns="0" tIns="0" rIns="0" bIns="0" rtlCol="0" anchor="t">
            <a:spAutoFit/>
          </a:bodyPr>
          <a:lstStyle/>
          <a:p>
            <a:pPr algn="l">
              <a:lnSpc>
                <a:spcPts val="3300"/>
              </a:lnSpc>
            </a:pPr>
            <a:r>
              <a:rPr lang="en-US" sz="2400" dirty="0">
                <a:solidFill>
                  <a:srgbClr val="423C41"/>
                </a:solidFill>
                <a:latin typeface="Amasis MT Pro Light" panose="02040304050005020304" pitchFamily="18" charset="0"/>
                <a:ea typeface="Bellota Light"/>
                <a:cs typeface="Bellota Light"/>
                <a:sym typeface="Bellota Light"/>
              </a:rPr>
              <a:t>Schools will provide nutrition education based on grade level standards. </a:t>
            </a:r>
          </a:p>
          <a:p>
            <a:pPr algn="l">
              <a:lnSpc>
                <a:spcPts val="3300"/>
              </a:lnSpc>
            </a:pPr>
            <a:r>
              <a:rPr lang="en-US" sz="2400" dirty="0">
                <a:solidFill>
                  <a:srgbClr val="423C41"/>
                </a:solidFill>
                <a:latin typeface="Amasis MT Pro Light" panose="02040304050005020304" pitchFamily="18" charset="0"/>
                <a:ea typeface="Bellota Light"/>
                <a:cs typeface="Bellota Light"/>
                <a:sym typeface="Bellota Light"/>
              </a:rPr>
              <a:t>Schools promote physical activity before, during and after school in addition to PE. (Encourage movement!) </a:t>
            </a:r>
          </a:p>
          <a:p>
            <a:pPr algn="l">
              <a:lnSpc>
                <a:spcPts val="3300"/>
              </a:lnSpc>
            </a:pPr>
            <a:r>
              <a:rPr lang="en-US" sz="2400" dirty="0">
                <a:solidFill>
                  <a:srgbClr val="423C41"/>
                </a:solidFill>
                <a:latin typeface="Amasis MT Pro Light" panose="02040304050005020304" pitchFamily="18" charset="0"/>
                <a:ea typeface="Bellota Light"/>
                <a:cs typeface="Bellota Light"/>
                <a:sym typeface="Bellota Light"/>
              </a:rPr>
              <a:t>Schools will offer staff wellness programs such as our Annual Health Fair and yearly mammograms.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4"/>
            <a:stretch>
              <a:fillRect/>
            </a:stretch>
          </a:blipFill>
        </p:spPr>
      </p:sp>
      <p:sp>
        <p:nvSpPr>
          <p:cNvPr id="4" name="Freeform 4"/>
          <p:cNvSpPr/>
          <p:nvPr/>
        </p:nvSpPr>
        <p:spPr>
          <a:xfrm>
            <a:off x="48" y="3586172"/>
            <a:ext cx="9143952" cy="1557328"/>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914181" y="1582168"/>
            <a:ext cx="7213368" cy="2716779"/>
          </a:xfrm>
          <a:custGeom>
            <a:avLst/>
            <a:gdLst/>
            <a:ahLst/>
            <a:cxnLst/>
            <a:rect l="l" t="t" r="r" b="b"/>
            <a:pathLst>
              <a:path w="7213368" h="3160900">
                <a:moveTo>
                  <a:pt x="0" y="0"/>
                </a:moveTo>
                <a:lnTo>
                  <a:pt x="7213368" y="0"/>
                </a:lnTo>
                <a:lnTo>
                  <a:pt x="7213368" y="3160900"/>
                </a:lnTo>
                <a:lnTo>
                  <a:pt x="0" y="3160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016546" y="467697"/>
            <a:ext cx="7111003" cy="649348"/>
          </a:xfrm>
          <a:custGeom>
            <a:avLst/>
            <a:gdLst/>
            <a:ahLst/>
            <a:cxnLst/>
            <a:rect l="l" t="t" r="r" b="b"/>
            <a:pathLst>
              <a:path w="7111003" h="649348">
                <a:moveTo>
                  <a:pt x="0" y="0"/>
                </a:moveTo>
                <a:lnTo>
                  <a:pt x="7111003" y="0"/>
                </a:lnTo>
                <a:lnTo>
                  <a:pt x="7111003" y="649347"/>
                </a:lnTo>
                <a:lnTo>
                  <a:pt x="0" y="6493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4297651" y="4465977"/>
            <a:ext cx="548697" cy="677399"/>
          </a:xfrm>
          <a:custGeom>
            <a:avLst/>
            <a:gdLst/>
            <a:ahLst/>
            <a:cxnLst/>
            <a:rect l="l" t="t" r="r" b="b"/>
            <a:pathLst>
              <a:path w="548697" h="677399">
                <a:moveTo>
                  <a:pt x="0" y="0"/>
                </a:moveTo>
                <a:lnTo>
                  <a:pt x="548698" y="0"/>
                </a:lnTo>
                <a:lnTo>
                  <a:pt x="548698" y="677399"/>
                </a:lnTo>
                <a:lnTo>
                  <a:pt x="0" y="6773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TextBox 10"/>
          <p:cNvSpPr txBox="1"/>
          <p:nvPr/>
        </p:nvSpPr>
        <p:spPr>
          <a:xfrm>
            <a:off x="1641643" y="428006"/>
            <a:ext cx="5971280" cy="1154162"/>
          </a:xfrm>
          <a:prstGeom prst="rect">
            <a:avLst/>
          </a:prstGeom>
        </p:spPr>
        <p:txBody>
          <a:bodyPr lIns="0" tIns="0" rIns="0" bIns="0" rtlCol="0" anchor="t">
            <a:spAutoFit/>
          </a:bodyPr>
          <a:lstStyle/>
          <a:p>
            <a:pPr algn="ctr">
              <a:lnSpc>
                <a:spcPts val="4480"/>
              </a:lnSpc>
            </a:pPr>
            <a:r>
              <a:rPr lang="en-US" sz="3200" dirty="0">
                <a:solidFill>
                  <a:srgbClr val="423C41"/>
                </a:solidFill>
                <a:latin typeface="Satisfy"/>
                <a:ea typeface="Satisfy"/>
                <a:cs typeface="Satisfy"/>
                <a:sym typeface="Satisfy"/>
              </a:rPr>
              <a:t>Dillon School District Four</a:t>
            </a:r>
          </a:p>
          <a:p>
            <a:pPr algn="ctr">
              <a:lnSpc>
                <a:spcPts val="4480"/>
              </a:lnSpc>
            </a:pPr>
            <a:r>
              <a:rPr lang="en-US" sz="3200" dirty="0">
                <a:solidFill>
                  <a:srgbClr val="423C41"/>
                </a:solidFill>
                <a:latin typeface="Satisfy"/>
                <a:ea typeface="Satisfy"/>
                <a:cs typeface="Satisfy"/>
                <a:sym typeface="Satisfy"/>
              </a:rPr>
              <a:t>Triennial Wellness Assessment</a:t>
            </a:r>
          </a:p>
        </p:txBody>
      </p:sp>
      <p:sp>
        <p:nvSpPr>
          <p:cNvPr id="11" name="TextBox 11"/>
          <p:cNvSpPr txBox="1"/>
          <p:nvPr/>
        </p:nvSpPr>
        <p:spPr>
          <a:xfrm>
            <a:off x="4511316" y="4694101"/>
            <a:ext cx="123606" cy="235934"/>
          </a:xfrm>
          <a:prstGeom prst="rect">
            <a:avLst/>
          </a:prstGeom>
        </p:spPr>
        <p:txBody>
          <a:bodyPr lIns="0" tIns="0" rIns="0" bIns="0" rtlCol="0" anchor="t">
            <a:spAutoFit/>
          </a:bodyPr>
          <a:lstStyle/>
          <a:p>
            <a:pPr algn="l">
              <a:lnSpc>
                <a:spcPts val="1820"/>
              </a:lnSpc>
            </a:pPr>
            <a:r>
              <a:rPr lang="en-US" sz="1300">
                <a:solidFill>
                  <a:srgbClr val="FFFFFF"/>
                </a:solidFill>
                <a:latin typeface="Satisfy"/>
                <a:ea typeface="Satisfy"/>
                <a:cs typeface="Satisfy"/>
                <a:sym typeface="Satisfy"/>
              </a:rPr>
              <a:t>13</a:t>
            </a:r>
          </a:p>
        </p:txBody>
      </p:sp>
      <p:graphicFrame>
        <p:nvGraphicFramePr>
          <p:cNvPr id="9" name="Table 8">
            <a:extLst>
              <a:ext uri="{FF2B5EF4-FFF2-40B4-BE49-F238E27FC236}">
                <a16:creationId xmlns:a16="http://schemas.microsoft.com/office/drawing/2014/main" id="{00CB632F-3A97-447C-9030-B51260EE0200}"/>
              </a:ext>
            </a:extLst>
          </p:cNvPr>
          <p:cNvGraphicFramePr>
            <a:graphicFrameLocks noGrp="1"/>
          </p:cNvGraphicFramePr>
          <p:nvPr>
            <p:extLst>
              <p:ext uri="{D42A27DB-BD31-4B8C-83A1-F6EECF244321}">
                <p14:modId xmlns:p14="http://schemas.microsoft.com/office/powerpoint/2010/main" val="4103821974"/>
              </p:ext>
            </p:extLst>
          </p:nvPr>
        </p:nvGraphicFramePr>
        <p:xfrm>
          <a:off x="1219200" y="1557326"/>
          <a:ext cx="6934198" cy="3158156"/>
        </p:xfrm>
        <a:graphic>
          <a:graphicData uri="http://schemas.openxmlformats.org/drawingml/2006/table">
            <a:tbl>
              <a:tblPr firstRow="1" firstCol="1" bandRow="1">
                <a:tableStyleId>{C083E6E3-FA7D-4D7B-A595-EF9225AFEA82}</a:tableStyleId>
              </a:tblPr>
              <a:tblGrid>
                <a:gridCol w="5770251">
                  <a:extLst>
                    <a:ext uri="{9D8B030D-6E8A-4147-A177-3AD203B41FA5}">
                      <a16:colId xmlns:a16="http://schemas.microsoft.com/office/drawing/2014/main" val="712677355"/>
                    </a:ext>
                  </a:extLst>
                </a:gridCol>
                <a:gridCol w="130830">
                  <a:extLst>
                    <a:ext uri="{9D8B030D-6E8A-4147-A177-3AD203B41FA5}">
                      <a16:colId xmlns:a16="http://schemas.microsoft.com/office/drawing/2014/main" val="57462412"/>
                    </a:ext>
                  </a:extLst>
                </a:gridCol>
                <a:gridCol w="130830">
                  <a:extLst>
                    <a:ext uri="{9D8B030D-6E8A-4147-A177-3AD203B41FA5}">
                      <a16:colId xmlns:a16="http://schemas.microsoft.com/office/drawing/2014/main" val="930765002"/>
                    </a:ext>
                  </a:extLst>
                </a:gridCol>
                <a:gridCol w="771457">
                  <a:extLst>
                    <a:ext uri="{9D8B030D-6E8A-4147-A177-3AD203B41FA5}">
                      <a16:colId xmlns:a16="http://schemas.microsoft.com/office/drawing/2014/main" val="2159199942"/>
                    </a:ext>
                  </a:extLst>
                </a:gridCol>
                <a:gridCol w="130830">
                  <a:extLst>
                    <a:ext uri="{9D8B030D-6E8A-4147-A177-3AD203B41FA5}">
                      <a16:colId xmlns:a16="http://schemas.microsoft.com/office/drawing/2014/main" val="1322681075"/>
                    </a:ext>
                  </a:extLst>
                </a:gridCol>
              </a:tblGrid>
              <a:tr h="101876">
                <a:tc>
                  <a:txBody>
                    <a:bodyPr/>
                    <a:lstStyle/>
                    <a:p>
                      <a:pPr marL="0" marR="0">
                        <a:lnSpc>
                          <a:spcPct val="107000"/>
                        </a:lnSpc>
                        <a:spcBef>
                          <a:spcPts val="0"/>
                        </a:spcBef>
                        <a:spcAft>
                          <a:spcPts val="0"/>
                        </a:spcAft>
                      </a:pPr>
                      <a:r>
                        <a:rPr lang="en-US" sz="600">
                          <a:solidFill>
                            <a:schemeClr val="bg1"/>
                          </a:solidFill>
                          <a:effectLst/>
                        </a:rPr>
                        <a:t>Written school health and safety policies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124546485"/>
                  </a:ext>
                </a:extLst>
              </a:tr>
              <a:tr h="101876">
                <a:tc>
                  <a:txBody>
                    <a:bodyPr/>
                    <a:lstStyle/>
                    <a:p>
                      <a:pPr marL="0" marR="0">
                        <a:lnSpc>
                          <a:spcPct val="107000"/>
                        </a:lnSpc>
                        <a:spcBef>
                          <a:spcPts val="0"/>
                        </a:spcBef>
                        <a:spcAft>
                          <a:spcPts val="0"/>
                        </a:spcAft>
                      </a:pPr>
                      <a:r>
                        <a:rPr lang="en-US" sz="600">
                          <a:solidFill>
                            <a:schemeClr val="bg1"/>
                          </a:solidFill>
                          <a:effectLst/>
                        </a:rPr>
                        <a:t>Access to physical activity facilities outside school hours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Mostly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3844059143"/>
                  </a:ext>
                </a:extLst>
              </a:tr>
              <a:tr h="101876">
                <a:tc>
                  <a:txBody>
                    <a:bodyPr/>
                    <a:lstStyle/>
                    <a:p>
                      <a:pPr marL="0" marR="0">
                        <a:lnSpc>
                          <a:spcPct val="107000"/>
                        </a:lnSpc>
                        <a:spcBef>
                          <a:spcPts val="0"/>
                        </a:spcBef>
                        <a:spcAft>
                          <a:spcPts val="0"/>
                        </a:spcAft>
                      </a:pPr>
                      <a:r>
                        <a:rPr lang="en-US" sz="600">
                          <a:solidFill>
                            <a:schemeClr val="bg1"/>
                          </a:solidFill>
                          <a:effectLst/>
                        </a:rPr>
                        <a:t>Prohibit using physical activity as punishment</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3353686967"/>
                  </a:ext>
                </a:extLst>
              </a:tr>
              <a:tr h="101876">
                <a:tc>
                  <a:txBody>
                    <a:bodyPr/>
                    <a:lstStyle/>
                    <a:p>
                      <a:pPr marL="0" marR="0">
                        <a:lnSpc>
                          <a:spcPct val="107000"/>
                        </a:lnSpc>
                        <a:spcBef>
                          <a:spcPts val="0"/>
                        </a:spcBef>
                        <a:spcAft>
                          <a:spcPts val="0"/>
                        </a:spcAft>
                      </a:pPr>
                      <a:r>
                        <a:rPr lang="en-US" sz="600">
                          <a:solidFill>
                            <a:schemeClr val="bg1"/>
                          </a:solidFill>
                          <a:effectLst/>
                        </a:rPr>
                        <a:t>Prohibit withholding recess as punishment</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3743515657"/>
                  </a:ext>
                </a:extLst>
              </a:tr>
              <a:tr h="101876">
                <a:tc>
                  <a:txBody>
                    <a:bodyPr/>
                    <a:lstStyle/>
                    <a:p>
                      <a:pPr marL="0" marR="0">
                        <a:lnSpc>
                          <a:spcPct val="107000"/>
                        </a:lnSpc>
                        <a:spcBef>
                          <a:spcPts val="0"/>
                        </a:spcBef>
                        <a:spcAft>
                          <a:spcPts val="0"/>
                        </a:spcAft>
                      </a:pPr>
                      <a:r>
                        <a:rPr lang="en-US" sz="600">
                          <a:solidFill>
                            <a:schemeClr val="bg1"/>
                          </a:solidFill>
                          <a:effectLst/>
                        </a:rPr>
                        <a:t>Prohibit using food as reward or punishment</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2702653730"/>
                  </a:ext>
                </a:extLst>
              </a:tr>
              <a:tr h="101876">
                <a:tc>
                  <a:txBody>
                    <a:bodyPr/>
                    <a:lstStyle/>
                    <a:p>
                      <a:pPr marL="0" marR="0">
                        <a:lnSpc>
                          <a:spcPct val="107000"/>
                        </a:lnSpc>
                        <a:spcBef>
                          <a:spcPts val="0"/>
                        </a:spcBef>
                        <a:spcAft>
                          <a:spcPts val="0"/>
                        </a:spcAft>
                      </a:pPr>
                      <a:r>
                        <a:rPr lang="en-US" sz="600">
                          <a:solidFill>
                            <a:schemeClr val="bg1"/>
                          </a:solidFill>
                          <a:effectLst/>
                        </a:rPr>
                        <a:t>All foods and beverages served and offered during the school day meet the USDA's Smart Snacks in School nutrition standards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Mostly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3413727943"/>
                  </a:ext>
                </a:extLst>
              </a:tr>
              <a:tr h="101876">
                <a:tc>
                  <a:txBody>
                    <a:bodyPr/>
                    <a:lstStyle/>
                    <a:p>
                      <a:pPr marL="0" marR="0">
                        <a:lnSpc>
                          <a:spcPct val="107000"/>
                        </a:lnSpc>
                        <a:spcBef>
                          <a:spcPts val="0"/>
                        </a:spcBef>
                        <a:spcAft>
                          <a:spcPts val="0"/>
                        </a:spcAft>
                      </a:pPr>
                      <a:r>
                        <a:rPr lang="en-US" sz="600">
                          <a:solidFill>
                            <a:schemeClr val="bg1"/>
                          </a:solidFill>
                          <a:effectLst/>
                        </a:rPr>
                        <a:t>Fundraising efforts during and outside school hours meet the USDA's Smart Snacks in School nutrition standards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Mostly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3891534718"/>
                  </a:ext>
                </a:extLst>
              </a:tr>
              <a:tr h="101876">
                <a:tc>
                  <a:txBody>
                    <a:bodyPr/>
                    <a:lstStyle/>
                    <a:p>
                      <a:pPr marL="0" marR="0">
                        <a:lnSpc>
                          <a:spcPct val="107000"/>
                        </a:lnSpc>
                        <a:spcBef>
                          <a:spcPts val="0"/>
                        </a:spcBef>
                        <a:spcAft>
                          <a:spcPts val="0"/>
                        </a:spcAft>
                      </a:pPr>
                      <a:r>
                        <a:rPr lang="en-US" sz="600">
                          <a:solidFill>
                            <a:schemeClr val="bg1"/>
                          </a:solidFill>
                          <a:effectLst/>
                        </a:rPr>
                        <a:t>Food and beverage marketing</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1456797160"/>
                  </a:ext>
                </a:extLst>
              </a:tr>
              <a:tr h="101876">
                <a:tc>
                  <a:txBody>
                    <a:bodyPr/>
                    <a:lstStyle/>
                    <a:p>
                      <a:pPr marL="0" marR="0">
                        <a:lnSpc>
                          <a:spcPct val="107000"/>
                        </a:lnSpc>
                        <a:spcBef>
                          <a:spcPts val="0"/>
                        </a:spcBef>
                        <a:spcAft>
                          <a:spcPts val="0"/>
                        </a:spcAft>
                      </a:pPr>
                      <a:r>
                        <a:rPr lang="en-US" sz="600">
                          <a:solidFill>
                            <a:schemeClr val="bg1"/>
                          </a:solidFill>
                          <a:effectLst/>
                        </a:rPr>
                        <a:t>Opportunities to practice skills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863026837"/>
                  </a:ext>
                </a:extLst>
              </a:tr>
              <a:tr h="101876">
                <a:tc>
                  <a:txBody>
                    <a:bodyPr/>
                    <a:lstStyle/>
                    <a:p>
                      <a:pPr marL="0" marR="0">
                        <a:lnSpc>
                          <a:spcPct val="107000"/>
                        </a:lnSpc>
                        <a:spcBef>
                          <a:spcPts val="0"/>
                        </a:spcBef>
                        <a:spcAft>
                          <a:spcPts val="0"/>
                        </a:spcAft>
                      </a:pPr>
                      <a:r>
                        <a:rPr lang="en-US" sz="600">
                          <a:solidFill>
                            <a:schemeClr val="bg1"/>
                          </a:solidFill>
                          <a:effectLst/>
                        </a:rPr>
                        <a:t>Sequential physical education curriculum consistent with standards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dirty="0">
                          <a:solidFill>
                            <a:schemeClr val="bg1"/>
                          </a:solidFill>
                          <a:effectLst/>
                        </a:rPr>
                        <a:t>Fully in place</a:t>
                      </a:r>
                      <a:endParaRPr lang="en-US" sz="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2607093308"/>
                  </a:ext>
                </a:extLst>
              </a:tr>
              <a:tr h="101876">
                <a:tc>
                  <a:txBody>
                    <a:bodyPr/>
                    <a:lstStyle/>
                    <a:p>
                      <a:pPr marL="0" marR="0">
                        <a:lnSpc>
                          <a:spcPct val="107000"/>
                        </a:lnSpc>
                        <a:spcBef>
                          <a:spcPts val="0"/>
                        </a:spcBef>
                        <a:spcAft>
                          <a:spcPts val="0"/>
                        </a:spcAft>
                      </a:pPr>
                      <a:r>
                        <a:rPr lang="en-US" sz="600">
                          <a:solidFill>
                            <a:schemeClr val="bg1"/>
                          </a:solidFill>
                          <a:effectLst/>
                        </a:rPr>
                        <a:t>Promotion or support of walking and bicycling to and/or from school</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dirty="0">
                          <a:solidFill>
                            <a:schemeClr val="bg1"/>
                          </a:solidFill>
                          <a:effectLst/>
                        </a:rPr>
                        <a:t>Mostly in place</a:t>
                      </a:r>
                      <a:endParaRPr lang="en-US" sz="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544619467"/>
                  </a:ext>
                </a:extLst>
              </a:tr>
              <a:tr h="101876">
                <a:tc>
                  <a:txBody>
                    <a:bodyPr/>
                    <a:lstStyle/>
                    <a:p>
                      <a:pPr marL="0" marR="0">
                        <a:lnSpc>
                          <a:spcPct val="107000"/>
                        </a:lnSpc>
                        <a:spcBef>
                          <a:spcPts val="0"/>
                        </a:spcBef>
                        <a:spcAft>
                          <a:spcPts val="0"/>
                        </a:spcAft>
                      </a:pPr>
                      <a:r>
                        <a:rPr lang="en-US" sz="600">
                          <a:solidFill>
                            <a:schemeClr val="bg1"/>
                          </a:solidFill>
                          <a:effectLst/>
                        </a:rPr>
                        <a:t>Availability of before- and after-school physical activity opportunities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Mostly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351026818"/>
                  </a:ext>
                </a:extLst>
              </a:tr>
              <a:tr h="101876">
                <a:tc>
                  <a:txBody>
                    <a:bodyPr/>
                    <a:lstStyle/>
                    <a:p>
                      <a:pPr marL="0" marR="0">
                        <a:lnSpc>
                          <a:spcPct val="107000"/>
                        </a:lnSpc>
                        <a:spcBef>
                          <a:spcPts val="0"/>
                        </a:spcBef>
                        <a:spcAft>
                          <a:spcPts val="0"/>
                        </a:spcAft>
                      </a:pPr>
                      <a:r>
                        <a:rPr lang="en-US" sz="600">
                          <a:solidFill>
                            <a:schemeClr val="bg1"/>
                          </a:solidFill>
                          <a:effectLst/>
                        </a:rPr>
                        <a:t>Availability of physical activity breaks in classrooms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1166077408"/>
                  </a:ext>
                </a:extLst>
              </a:tr>
              <a:tr h="101876">
                <a:tc>
                  <a:txBody>
                    <a:bodyPr/>
                    <a:lstStyle/>
                    <a:p>
                      <a:pPr marL="0" marR="0">
                        <a:lnSpc>
                          <a:spcPct val="107000"/>
                        </a:lnSpc>
                        <a:spcBef>
                          <a:spcPts val="0"/>
                        </a:spcBef>
                        <a:spcAft>
                          <a:spcPts val="0"/>
                        </a:spcAft>
                      </a:pPr>
                      <a:r>
                        <a:rPr lang="en-US" sz="600">
                          <a:solidFill>
                            <a:schemeClr val="bg1"/>
                          </a:solidFill>
                          <a:effectLst/>
                        </a:rPr>
                        <a:t>Breakfast and lunch programs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3527888720"/>
                  </a:ext>
                </a:extLst>
              </a:tr>
              <a:tr h="101876">
                <a:tc>
                  <a:txBody>
                    <a:bodyPr/>
                    <a:lstStyle/>
                    <a:p>
                      <a:pPr marL="0" marR="0">
                        <a:lnSpc>
                          <a:spcPct val="107000"/>
                        </a:lnSpc>
                        <a:spcBef>
                          <a:spcPts val="0"/>
                        </a:spcBef>
                        <a:spcAft>
                          <a:spcPts val="0"/>
                        </a:spcAft>
                      </a:pPr>
                      <a:r>
                        <a:rPr lang="en-US" sz="600">
                          <a:solidFill>
                            <a:schemeClr val="bg1"/>
                          </a:solidFill>
                          <a:effectLst/>
                        </a:rPr>
                        <a:t>Promote healthy food and beverage choices and school meals using marketing and merchandising techniques.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Mostly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3566318590"/>
                  </a:ext>
                </a:extLst>
              </a:tr>
              <a:tr h="101876">
                <a:tc>
                  <a:txBody>
                    <a:bodyPr/>
                    <a:lstStyle/>
                    <a:p>
                      <a:pPr marL="0" marR="0">
                        <a:lnSpc>
                          <a:spcPct val="107000"/>
                        </a:lnSpc>
                        <a:spcBef>
                          <a:spcPts val="0"/>
                        </a:spcBef>
                        <a:spcAft>
                          <a:spcPts val="0"/>
                        </a:spcAft>
                      </a:pPr>
                      <a:r>
                        <a:rPr lang="en-US" sz="600">
                          <a:solidFill>
                            <a:schemeClr val="bg1"/>
                          </a:solidFill>
                          <a:effectLst/>
                        </a:rPr>
                        <a:t>Adequate time to eat school meals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233591568"/>
                  </a:ext>
                </a:extLst>
              </a:tr>
              <a:tr h="101876">
                <a:tc>
                  <a:txBody>
                    <a:bodyPr/>
                    <a:lstStyle/>
                    <a:p>
                      <a:pPr marL="0" marR="0">
                        <a:lnSpc>
                          <a:spcPct val="107000"/>
                        </a:lnSpc>
                        <a:spcBef>
                          <a:spcPts val="0"/>
                        </a:spcBef>
                        <a:spcAft>
                          <a:spcPts val="0"/>
                        </a:spcAft>
                      </a:pPr>
                      <a:r>
                        <a:rPr lang="en-US" sz="600">
                          <a:solidFill>
                            <a:schemeClr val="bg1"/>
                          </a:solidFill>
                          <a:effectLst/>
                        </a:rPr>
                        <a:t>Health assessments for staff members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3827330347"/>
                  </a:ext>
                </a:extLst>
              </a:tr>
              <a:tr h="101876">
                <a:tc>
                  <a:txBody>
                    <a:bodyPr/>
                    <a:lstStyle/>
                    <a:p>
                      <a:pPr marL="0" marR="0">
                        <a:lnSpc>
                          <a:spcPct val="107000"/>
                        </a:lnSpc>
                        <a:spcBef>
                          <a:spcPts val="0"/>
                        </a:spcBef>
                        <a:spcAft>
                          <a:spcPts val="0"/>
                        </a:spcAft>
                      </a:pPr>
                      <a:r>
                        <a:rPr lang="en-US" sz="600">
                          <a:solidFill>
                            <a:schemeClr val="bg1"/>
                          </a:solidFill>
                          <a:effectLst/>
                        </a:rPr>
                        <a:t>Programs for staff members on physical activity/fitness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Not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319689300"/>
                  </a:ext>
                </a:extLst>
              </a:tr>
              <a:tr h="101876">
                <a:tc>
                  <a:txBody>
                    <a:bodyPr/>
                    <a:lstStyle/>
                    <a:p>
                      <a:pPr marL="0" marR="0">
                        <a:lnSpc>
                          <a:spcPct val="107000"/>
                        </a:lnSpc>
                        <a:spcBef>
                          <a:spcPts val="0"/>
                        </a:spcBef>
                        <a:spcAft>
                          <a:spcPts val="0"/>
                        </a:spcAft>
                      </a:pPr>
                      <a:r>
                        <a:rPr lang="en-US" sz="600">
                          <a:solidFill>
                            <a:schemeClr val="bg1"/>
                          </a:solidFill>
                          <a:effectLst/>
                        </a:rPr>
                        <a:t>Programs for staff members on healthy eating/weight management</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Mostly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1012017160"/>
                  </a:ext>
                </a:extLst>
              </a:tr>
              <a:tr h="101876">
                <a:tc>
                  <a:txBody>
                    <a:bodyPr/>
                    <a:lstStyle/>
                    <a:p>
                      <a:pPr marL="0" marR="0">
                        <a:lnSpc>
                          <a:spcPct val="107000"/>
                        </a:lnSpc>
                        <a:spcBef>
                          <a:spcPts val="0"/>
                        </a:spcBef>
                        <a:spcAft>
                          <a:spcPts val="0"/>
                        </a:spcAft>
                      </a:pPr>
                      <a:r>
                        <a:rPr lang="en-US" sz="600">
                          <a:solidFill>
                            <a:schemeClr val="bg1"/>
                          </a:solidFill>
                          <a:effectLst/>
                        </a:rPr>
                        <a:t>Student and family involvement in the school meal programs and other foods and beverages sold, served and offered on school campus.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Mostly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2285473956"/>
                  </a:ext>
                </a:extLst>
              </a:tr>
              <a:tr h="101876">
                <a:tc>
                  <a:txBody>
                    <a:bodyPr/>
                    <a:lstStyle/>
                    <a:p>
                      <a:pPr marL="0" marR="0">
                        <a:lnSpc>
                          <a:spcPct val="107000"/>
                        </a:lnSpc>
                        <a:spcBef>
                          <a:spcPts val="0"/>
                        </a:spcBef>
                        <a:spcAft>
                          <a:spcPts val="0"/>
                        </a:spcAft>
                      </a:pPr>
                      <a:r>
                        <a:rPr lang="en-US" sz="600">
                          <a:solidFill>
                            <a:schemeClr val="bg1"/>
                          </a:solidFill>
                          <a:effectLst/>
                        </a:rPr>
                        <a:t>Community involvement in school health initiatives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842842751"/>
                  </a:ext>
                </a:extLst>
              </a:tr>
              <a:tr h="101876">
                <a:tc>
                  <a:txBody>
                    <a:bodyPr/>
                    <a:lstStyle/>
                    <a:p>
                      <a:pPr marL="0" marR="0">
                        <a:lnSpc>
                          <a:spcPct val="107000"/>
                        </a:lnSpc>
                        <a:spcBef>
                          <a:spcPts val="0"/>
                        </a:spcBef>
                        <a:spcAft>
                          <a:spcPts val="0"/>
                        </a:spcAft>
                      </a:pPr>
                      <a:r>
                        <a:rPr lang="en-US" sz="600">
                          <a:solidFill>
                            <a:schemeClr val="bg1"/>
                          </a:solidFill>
                          <a:effectLst/>
                        </a:rPr>
                        <a:t>Availability of water</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3770372744"/>
                  </a:ext>
                </a:extLst>
              </a:tr>
              <a:tr h="101876">
                <a:tc>
                  <a:txBody>
                    <a:bodyPr/>
                    <a:lstStyle/>
                    <a:p>
                      <a:pPr marL="0" marR="0">
                        <a:lnSpc>
                          <a:spcPct val="107000"/>
                        </a:lnSpc>
                        <a:spcBef>
                          <a:spcPts val="0"/>
                        </a:spcBef>
                        <a:spcAft>
                          <a:spcPts val="0"/>
                        </a:spcAft>
                      </a:pPr>
                      <a:r>
                        <a:rPr lang="en-US" sz="600">
                          <a:solidFill>
                            <a:schemeClr val="bg1"/>
                          </a:solidFill>
                          <a:effectLst/>
                        </a:rPr>
                        <a:t>All foods sold during the school day meet the USDA’s Smart Snacks in School nutrition standards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19142474"/>
                  </a:ext>
                </a:extLst>
              </a:tr>
              <a:tr h="101876">
                <a:tc>
                  <a:txBody>
                    <a:bodyPr/>
                    <a:lstStyle/>
                    <a:p>
                      <a:pPr marL="0" marR="0">
                        <a:lnSpc>
                          <a:spcPct val="107000"/>
                        </a:lnSpc>
                        <a:spcBef>
                          <a:spcPts val="0"/>
                        </a:spcBef>
                        <a:spcAft>
                          <a:spcPts val="0"/>
                        </a:spcAft>
                      </a:pPr>
                      <a:r>
                        <a:rPr lang="en-US" sz="600">
                          <a:solidFill>
                            <a:schemeClr val="bg1"/>
                          </a:solidFill>
                          <a:effectLst/>
                        </a:rPr>
                        <a:t>All beverages sold during the school day meet the USDA’s Smart Snacks in School nutrition standards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2287586023"/>
                  </a:ext>
                </a:extLst>
              </a:tr>
              <a:tr h="101876">
                <a:tc>
                  <a:txBody>
                    <a:bodyPr/>
                    <a:lstStyle/>
                    <a:p>
                      <a:pPr marL="0" marR="0">
                        <a:lnSpc>
                          <a:spcPct val="107000"/>
                        </a:lnSpc>
                        <a:spcBef>
                          <a:spcPts val="0"/>
                        </a:spcBef>
                        <a:spcAft>
                          <a:spcPts val="0"/>
                        </a:spcAft>
                      </a:pPr>
                      <a:r>
                        <a:rPr lang="en-US" sz="600">
                          <a:solidFill>
                            <a:schemeClr val="bg1"/>
                          </a:solidFill>
                          <a:effectLst/>
                        </a:rPr>
                        <a:t>Health education curriculum topics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1129020070"/>
                  </a:ext>
                </a:extLst>
              </a:tr>
              <a:tr h="101876">
                <a:tc>
                  <a:txBody>
                    <a:bodyPr/>
                    <a:lstStyle/>
                    <a:p>
                      <a:pPr marL="0" marR="0">
                        <a:lnSpc>
                          <a:spcPct val="107000"/>
                        </a:lnSpc>
                        <a:spcBef>
                          <a:spcPts val="0"/>
                        </a:spcBef>
                        <a:spcAft>
                          <a:spcPts val="0"/>
                        </a:spcAft>
                      </a:pPr>
                      <a:r>
                        <a:rPr lang="en-US" sz="600">
                          <a:solidFill>
                            <a:schemeClr val="bg1"/>
                          </a:solidFill>
                          <a:effectLst/>
                        </a:rPr>
                        <a:t>District has designated local wellness policy leader</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4209743698"/>
                  </a:ext>
                </a:extLst>
              </a:tr>
              <a:tr h="101876">
                <a:tc>
                  <a:txBody>
                    <a:bodyPr/>
                    <a:lstStyle/>
                    <a:p>
                      <a:pPr marL="0" marR="0">
                        <a:lnSpc>
                          <a:spcPct val="107000"/>
                        </a:lnSpc>
                        <a:spcBef>
                          <a:spcPts val="0"/>
                        </a:spcBef>
                        <a:spcAft>
                          <a:spcPts val="0"/>
                        </a:spcAft>
                      </a:pPr>
                      <a:r>
                        <a:rPr lang="en-US" sz="600">
                          <a:solidFill>
                            <a:schemeClr val="bg1"/>
                          </a:solidFill>
                          <a:effectLst/>
                        </a:rPr>
                        <a:t>Specific goals for student wellness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1228381219"/>
                  </a:ext>
                </a:extLst>
              </a:tr>
              <a:tr h="101876">
                <a:tc>
                  <a:txBody>
                    <a:bodyPr/>
                    <a:lstStyle/>
                    <a:p>
                      <a:pPr marL="0" marR="0">
                        <a:lnSpc>
                          <a:spcPct val="107000"/>
                        </a:lnSpc>
                        <a:spcBef>
                          <a:spcPts val="0"/>
                        </a:spcBef>
                        <a:spcAft>
                          <a:spcPts val="0"/>
                        </a:spcAft>
                      </a:pPr>
                      <a:r>
                        <a:rPr lang="en-US" sz="600">
                          <a:solidFill>
                            <a:schemeClr val="bg1"/>
                          </a:solidFill>
                          <a:effectLst/>
                        </a:rPr>
                        <a:t>Alternative strategies for positive behavior management</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1650271112"/>
                  </a:ext>
                </a:extLst>
              </a:tr>
              <a:tr h="101876">
                <a:tc>
                  <a:txBody>
                    <a:bodyPr/>
                    <a:lstStyle/>
                    <a:p>
                      <a:pPr marL="0" marR="0">
                        <a:lnSpc>
                          <a:spcPct val="107000"/>
                        </a:lnSpc>
                        <a:spcBef>
                          <a:spcPts val="0"/>
                        </a:spcBef>
                        <a:spcAft>
                          <a:spcPts val="0"/>
                        </a:spcAft>
                      </a:pPr>
                      <a:r>
                        <a:rPr lang="en-US" sz="600">
                          <a:solidFill>
                            <a:schemeClr val="bg1"/>
                          </a:solidFill>
                          <a:effectLst/>
                        </a:rPr>
                        <a:t>School wellness leader monitoring implementation of local wellness policy</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marL="0" marR="0">
                        <a:lnSpc>
                          <a:spcPct val="107000"/>
                        </a:lnSpc>
                        <a:spcBef>
                          <a:spcPts val="0"/>
                        </a:spcBef>
                        <a:spcAft>
                          <a:spcPts val="0"/>
                        </a:spcAft>
                      </a:pPr>
                      <a:r>
                        <a:rPr lang="en-US" sz="600">
                          <a:solidFill>
                            <a:schemeClr val="bg1"/>
                          </a:solidFill>
                          <a:effectLst/>
                        </a:rPr>
                        <a:t>Yes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extLst>
                  <a:ext uri="{0D108BD9-81ED-4DB2-BD59-A6C34878D82A}">
                    <a16:rowId xmlns:a16="http://schemas.microsoft.com/office/drawing/2014/main" val="4195733064"/>
                  </a:ext>
                </a:extLst>
              </a:tr>
              <a:tr h="101876">
                <a:tc>
                  <a:txBody>
                    <a:bodyPr/>
                    <a:lstStyle/>
                    <a:p>
                      <a:pPr marL="0" marR="0">
                        <a:lnSpc>
                          <a:spcPct val="107000"/>
                        </a:lnSpc>
                        <a:spcBef>
                          <a:spcPts val="0"/>
                        </a:spcBef>
                        <a:spcAft>
                          <a:spcPts val="0"/>
                        </a:spcAft>
                      </a:pPr>
                      <a:r>
                        <a:rPr lang="en-US" sz="600">
                          <a:solidFill>
                            <a:schemeClr val="bg1"/>
                          </a:solidFill>
                          <a:effectLst/>
                        </a:rPr>
                        <a:t>District conducts fitness testing of students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a:solidFill>
                            <a:schemeClr val="bg1"/>
                          </a:solidFill>
                          <a:effectLst/>
                        </a:rPr>
                        <a:t>Fully in place</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312997990"/>
                  </a:ext>
                </a:extLst>
              </a:tr>
              <a:tr h="101876">
                <a:tc>
                  <a:txBody>
                    <a:bodyPr/>
                    <a:lstStyle/>
                    <a:p>
                      <a:pPr marL="0" marR="0">
                        <a:lnSpc>
                          <a:spcPct val="107000"/>
                        </a:lnSpc>
                        <a:spcBef>
                          <a:spcPts val="0"/>
                        </a:spcBef>
                        <a:spcAft>
                          <a:spcPts val="0"/>
                        </a:spcAft>
                      </a:pPr>
                      <a:r>
                        <a:rPr lang="en-US" sz="600">
                          <a:solidFill>
                            <a:schemeClr val="bg1"/>
                          </a:solidFill>
                          <a:effectLst/>
                        </a:rPr>
                        <a:t>District shares individual student fitness reports</a:t>
                      </a:r>
                      <a:endParaRPr lang="en-US" sz="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a:txBody>
                    <a:bodyPr/>
                    <a:lstStyle/>
                    <a:p>
                      <a:pPr>
                        <a:lnSpc>
                          <a:spcPct val="107000"/>
                        </a:lnSpc>
                      </a:pPr>
                      <a:endParaRPr lang="en-US" sz="600">
                        <a:solidFill>
                          <a:schemeClr val="bg1"/>
                        </a:solidFill>
                        <a:effectLst/>
                        <a:latin typeface="Calibri" panose="020F0502020204030204" pitchFamily="34" charset="0"/>
                        <a:cs typeface="Times New Roman" panose="02020603050405020304" pitchFamily="18" charset="0"/>
                      </a:endParaRPr>
                    </a:p>
                  </a:txBody>
                  <a:tcPr marL="37885" marR="37885" marT="0" marB="0" anchor="b"/>
                </a:tc>
                <a:tc gridSpan="2">
                  <a:txBody>
                    <a:bodyPr/>
                    <a:lstStyle/>
                    <a:p>
                      <a:pPr marL="0" marR="0">
                        <a:lnSpc>
                          <a:spcPct val="107000"/>
                        </a:lnSpc>
                        <a:spcBef>
                          <a:spcPts val="0"/>
                        </a:spcBef>
                        <a:spcAft>
                          <a:spcPts val="0"/>
                        </a:spcAft>
                      </a:pPr>
                      <a:r>
                        <a:rPr lang="en-US" sz="600" dirty="0">
                          <a:solidFill>
                            <a:schemeClr val="bg1"/>
                          </a:solidFill>
                          <a:effectLst/>
                        </a:rPr>
                        <a:t>Fully in place</a:t>
                      </a:r>
                      <a:endParaRPr lang="en-US" sz="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885" marR="37885" marT="0" marB="0" anchor="b"/>
                </a:tc>
                <a:tc hMerge="1">
                  <a:txBody>
                    <a:bodyPr/>
                    <a:lstStyle/>
                    <a:p>
                      <a:endParaRPr lang="en-US"/>
                    </a:p>
                  </a:txBody>
                  <a:tcPr/>
                </a:tc>
                <a:extLst>
                  <a:ext uri="{0D108BD9-81ED-4DB2-BD59-A6C34878D82A}">
                    <a16:rowId xmlns:a16="http://schemas.microsoft.com/office/drawing/2014/main" val="3864889269"/>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4"/>
            <a:stretch>
              <a:fillRect/>
            </a:stretch>
          </a:blipFill>
        </p:spPr>
      </p:sp>
      <p:sp>
        <p:nvSpPr>
          <p:cNvPr id="4" name="Freeform 4"/>
          <p:cNvSpPr/>
          <p:nvPr/>
        </p:nvSpPr>
        <p:spPr>
          <a:xfrm>
            <a:off x="48" y="3586172"/>
            <a:ext cx="9143952" cy="1557328"/>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016546" y="467697"/>
            <a:ext cx="7111003" cy="649348"/>
          </a:xfrm>
          <a:custGeom>
            <a:avLst/>
            <a:gdLst/>
            <a:ahLst/>
            <a:cxnLst/>
            <a:rect l="l" t="t" r="r" b="b"/>
            <a:pathLst>
              <a:path w="7111003" h="649348">
                <a:moveTo>
                  <a:pt x="0" y="0"/>
                </a:moveTo>
                <a:lnTo>
                  <a:pt x="7111003" y="0"/>
                </a:lnTo>
                <a:lnTo>
                  <a:pt x="7111003" y="649347"/>
                </a:lnTo>
                <a:lnTo>
                  <a:pt x="0" y="6493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1981200" y="428006"/>
            <a:ext cx="5638799" cy="577081"/>
          </a:xfrm>
          <a:prstGeom prst="rect">
            <a:avLst/>
          </a:prstGeom>
        </p:spPr>
        <p:txBody>
          <a:bodyPr wrap="square" lIns="0" tIns="0" rIns="0" bIns="0" rtlCol="0" anchor="t">
            <a:spAutoFit/>
          </a:bodyPr>
          <a:lstStyle/>
          <a:p>
            <a:pPr algn="ctr">
              <a:lnSpc>
                <a:spcPts val="4480"/>
              </a:lnSpc>
            </a:pPr>
            <a:r>
              <a:rPr lang="en-US" sz="3200" dirty="0">
                <a:solidFill>
                  <a:srgbClr val="423C41"/>
                </a:solidFill>
                <a:latin typeface="Satisfy"/>
                <a:ea typeface="Satisfy"/>
                <a:cs typeface="Satisfy"/>
                <a:sym typeface="Satisfy"/>
              </a:rPr>
              <a:t>Questions / Suggestions</a:t>
            </a:r>
          </a:p>
        </p:txBody>
      </p:sp>
      <p:sp>
        <p:nvSpPr>
          <p:cNvPr id="9" name="TextBox 9"/>
          <p:cNvSpPr txBox="1"/>
          <p:nvPr/>
        </p:nvSpPr>
        <p:spPr>
          <a:xfrm>
            <a:off x="381000" y="1199483"/>
            <a:ext cx="8305799" cy="811569"/>
          </a:xfrm>
          <a:prstGeom prst="rect">
            <a:avLst/>
          </a:prstGeom>
        </p:spPr>
        <p:txBody>
          <a:bodyPr wrap="square" lIns="0" tIns="0" rIns="0" bIns="0" rtlCol="0" anchor="t">
            <a:spAutoFit/>
          </a:bodyPr>
          <a:lstStyle/>
          <a:p>
            <a:pPr algn="ctr">
              <a:lnSpc>
                <a:spcPts val="3300"/>
              </a:lnSpc>
            </a:pPr>
            <a:r>
              <a:rPr lang="en-US" sz="2000" dirty="0">
                <a:solidFill>
                  <a:srgbClr val="423C41"/>
                </a:solidFill>
                <a:latin typeface="Bellota Light"/>
                <a:ea typeface="Bellota Light"/>
                <a:cs typeface="Bellota Light"/>
                <a:sym typeface="Bellota Light"/>
              </a:rPr>
              <a:t>Any questions or suggestions can be emailed to Dr. Michael McRae at:</a:t>
            </a:r>
          </a:p>
          <a:p>
            <a:pPr algn="ctr">
              <a:lnSpc>
                <a:spcPts val="3300"/>
              </a:lnSpc>
            </a:pPr>
            <a:r>
              <a:rPr lang="en-US" sz="2000" dirty="0">
                <a:solidFill>
                  <a:srgbClr val="423C41"/>
                </a:solidFill>
                <a:latin typeface="Bellota Light"/>
                <a:ea typeface="Bellota Light"/>
                <a:cs typeface="Bellota Light"/>
                <a:sym typeface="Bellota Light"/>
                <a:hlinkClick r:id="rId9"/>
              </a:rPr>
              <a:t>mailto:mcraem@dillon.k12.sc.us</a:t>
            </a:r>
            <a:endParaRPr lang="en-US" sz="2000" dirty="0">
              <a:solidFill>
                <a:srgbClr val="423C41"/>
              </a:solidFill>
              <a:latin typeface="Bellota Light"/>
              <a:ea typeface="Bellota Light"/>
              <a:cs typeface="Bellota Light"/>
              <a:sym typeface="Bellota Light"/>
            </a:endParaRPr>
          </a:p>
        </p:txBody>
      </p:sp>
      <p:pic>
        <p:nvPicPr>
          <p:cNvPr id="12" name="Picture 11">
            <a:extLst>
              <a:ext uri="{FF2B5EF4-FFF2-40B4-BE49-F238E27FC236}">
                <a16:creationId xmlns:a16="http://schemas.microsoft.com/office/drawing/2014/main" id="{FFA26B2C-6CCA-40E8-AB74-0B3E7FC64C28}"/>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0" y="2114550"/>
            <a:ext cx="9143952" cy="30289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503" y="-63503"/>
            <a:ext cx="9270997" cy="5270497"/>
          </a:xfrm>
          <a:custGeom>
            <a:avLst/>
            <a:gdLst/>
            <a:ahLst/>
            <a:cxnLst/>
            <a:rect l="l" t="t" r="r" b="b"/>
            <a:pathLst>
              <a:path w="9270997" h="5270497">
                <a:moveTo>
                  <a:pt x="0" y="0"/>
                </a:moveTo>
                <a:lnTo>
                  <a:pt x="9270997" y="0"/>
                </a:lnTo>
                <a:lnTo>
                  <a:pt x="9270997" y="5270497"/>
                </a:lnTo>
                <a:lnTo>
                  <a:pt x="0" y="52704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4"/>
            <a:stretch>
              <a:fillRect/>
            </a:stretch>
          </a:blipFill>
        </p:spPr>
      </p:sp>
      <p:sp>
        <p:nvSpPr>
          <p:cNvPr id="4" name="Freeform 4"/>
          <p:cNvSpPr/>
          <p:nvPr/>
        </p:nvSpPr>
        <p:spPr>
          <a:xfrm>
            <a:off x="48" y="3586172"/>
            <a:ext cx="9143952" cy="1557328"/>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48" y="3586172"/>
            <a:ext cx="9143952" cy="1557328"/>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7"/>
            <a:stretch>
              <a:fillRect/>
            </a:stretch>
          </a:blipFill>
        </p:spPr>
      </p:sp>
      <p:sp>
        <p:nvSpPr>
          <p:cNvPr id="6" name="Freeform 6"/>
          <p:cNvSpPr/>
          <p:nvPr/>
        </p:nvSpPr>
        <p:spPr>
          <a:xfrm>
            <a:off x="3426428" y="1451229"/>
            <a:ext cx="2291153" cy="550602"/>
          </a:xfrm>
          <a:custGeom>
            <a:avLst/>
            <a:gdLst/>
            <a:ahLst/>
            <a:cxnLst/>
            <a:rect l="l" t="t" r="r" b="b"/>
            <a:pathLst>
              <a:path w="2291153" h="550602">
                <a:moveTo>
                  <a:pt x="0" y="0"/>
                </a:moveTo>
                <a:lnTo>
                  <a:pt x="2291153" y="0"/>
                </a:lnTo>
                <a:lnTo>
                  <a:pt x="2291153" y="550602"/>
                </a:lnTo>
                <a:lnTo>
                  <a:pt x="0" y="5506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3426428" y="1451229"/>
            <a:ext cx="2291153" cy="550602"/>
          </a:xfrm>
          <a:custGeom>
            <a:avLst/>
            <a:gdLst/>
            <a:ahLst/>
            <a:cxnLst/>
            <a:rect l="l" t="t" r="r" b="b"/>
            <a:pathLst>
              <a:path w="2291153" h="550602">
                <a:moveTo>
                  <a:pt x="0" y="0"/>
                </a:moveTo>
                <a:lnTo>
                  <a:pt x="2291153" y="0"/>
                </a:lnTo>
                <a:lnTo>
                  <a:pt x="2291153" y="550602"/>
                </a:lnTo>
                <a:lnTo>
                  <a:pt x="0" y="550602"/>
                </a:lnTo>
                <a:lnTo>
                  <a:pt x="0" y="0"/>
                </a:lnTo>
                <a:close/>
              </a:path>
            </a:pathLst>
          </a:custGeom>
          <a:blipFill>
            <a:blip r:embed="rId10"/>
            <a:stretch>
              <a:fillRect/>
            </a:stretch>
          </a:blipFill>
        </p:spPr>
      </p:sp>
      <p:sp>
        <p:nvSpPr>
          <p:cNvPr id="8" name="Freeform 8"/>
          <p:cNvSpPr/>
          <p:nvPr/>
        </p:nvSpPr>
        <p:spPr>
          <a:xfrm>
            <a:off x="627078" y="2845937"/>
            <a:ext cx="1822904" cy="1019118"/>
          </a:xfrm>
          <a:custGeom>
            <a:avLst/>
            <a:gdLst/>
            <a:ahLst/>
            <a:cxnLst/>
            <a:rect l="l" t="t" r="r" b="b"/>
            <a:pathLst>
              <a:path w="1822904" h="1019118">
                <a:moveTo>
                  <a:pt x="0" y="0"/>
                </a:moveTo>
                <a:lnTo>
                  <a:pt x="1822904" y="0"/>
                </a:lnTo>
                <a:lnTo>
                  <a:pt x="1822904" y="1019117"/>
                </a:lnTo>
                <a:lnTo>
                  <a:pt x="0" y="10191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2649388" y="2845918"/>
            <a:ext cx="1822904" cy="1019127"/>
          </a:xfrm>
          <a:custGeom>
            <a:avLst/>
            <a:gdLst/>
            <a:ahLst/>
            <a:cxnLst/>
            <a:rect l="l" t="t" r="r" b="b"/>
            <a:pathLst>
              <a:path w="1822904" h="1019127">
                <a:moveTo>
                  <a:pt x="0" y="0"/>
                </a:moveTo>
                <a:lnTo>
                  <a:pt x="1822904" y="0"/>
                </a:lnTo>
                <a:lnTo>
                  <a:pt x="1822904" y="1019127"/>
                </a:lnTo>
                <a:lnTo>
                  <a:pt x="0" y="10191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a:off x="4671708" y="2845632"/>
            <a:ext cx="1822904" cy="1019423"/>
          </a:xfrm>
          <a:custGeom>
            <a:avLst/>
            <a:gdLst/>
            <a:ahLst/>
            <a:cxnLst/>
            <a:rect l="l" t="t" r="r" b="b"/>
            <a:pathLst>
              <a:path w="1822904" h="1019423">
                <a:moveTo>
                  <a:pt x="0" y="0"/>
                </a:moveTo>
                <a:lnTo>
                  <a:pt x="1822904" y="0"/>
                </a:lnTo>
                <a:lnTo>
                  <a:pt x="1822904" y="1019423"/>
                </a:lnTo>
                <a:lnTo>
                  <a:pt x="0" y="101942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a:off x="1106100" y="2209505"/>
            <a:ext cx="6931800" cy="267300"/>
          </a:xfrm>
          <a:custGeom>
            <a:avLst/>
            <a:gdLst/>
            <a:ahLst/>
            <a:cxnLst/>
            <a:rect l="l" t="t" r="r" b="b"/>
            <a:pathLst>
              <a:path w="6931800" h="267300">
                <a:moveTo>
                  <a:pt x="0" y="0"/>
                </a:moveTo>
                <a:lnTo>
                  <a:pt x="6931800" y="0"/>
                </a:lnTo>
                <a:lnTo>
                  <a:pt x="6931800" y="267300"/>
                </a:lnTo>
                <a:lnTo>
                  <a:pt x="0" y="2673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a:off x="6694027" y="2845632"/>
            <a:ext cx="1822904" cy="1019423"/>
          </a:xfrm>
          <a:custGeom>
            <a:avLst/>
            <a:gdLst/>
            <a:ahLst/>
            <a:cxnLst/>
            <a:rect l="l" t="t" r="r" b="b"/>
            <a:pathLst>
              <a:path w="1822904" h="1019423">
                <a:moveTo>
                  <a:pt x="0" y="0"/>
                </a:moveTo>
                <a:lnTo>
                  <a:pt x="1822904" y="0"/>
                </a:lnTo>
                <a:lnTo>
                  <a:pt x="1822904" y="1019423"/>
                </a:lnTo>
                <a:lnTo>
                  <a:pt x="0" y="101942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3" name="TextBox 13"/>
          <p:cNvSpPr txBox="1"/>
          <p:nvPr/>
        </p:nvSpPr>
        <p:spPr>
          <a:xfrm>
            <a:off x="1802521" y="2224240"/>
            <a:ext cx="5649992" cy="313506"/>
          </a:xfrm>
          <a:prstGeom prst="rect">
            <a:avLst/>
          </a:prstGeom>
        </p:spPr>
        <p:txBody>
          <a:bodyPr lIns="0" tIns="0" rIns="0" bIns="0" rtlCol="0" anchor="t">
            <a:spAutoFit/>
          </a:bodyPr>
          <a:lstStyle/>
          <a:p>
            <a:pPr algn="l">
              <a:lnSpc>
                <a:spcPts val="2520"/>
              </a:lnSpc>
            </a:pPr>
            <a:r>
              <a:rPr lang="en-US" sz="1800" b="1" dirty="0">
                <a:solidFill>
                  <a:srgbClr val="434343"/>
                </a:solidFill>
                <a:latin typeface="Montserrat 2 Bold"/>
                <a:ea typeface="Montserrat 2 Bold"/>
                <a:cs typeface="Montserrat 2 Bold"/>
                <a:sym typeface="Montserrat 2 Bold"/>
              </a:rPr>
              <a:t>Free templates for all your presentation needs</a:t>
            </a:r>
          </a:p>
        </p:txBody>
      </p:sp>
      <p:sp>
        <p:nvSpPr>
          <p:cNvPr id="14" name="TextBox 14"/>
          <p:cNvSpPr txBox="1"/>
          <p:nvPr/>
        </p:nvSpPr>
        <p:spPr>
          <a:xfrm>
            <a:off x="779193" y="3196219"/>
            <a:ext cx="1590237" cy="183604"/>
          </a:xfrm>
          <a:prstGeom prst="rect">
            <a:avLst/>
          </a:prstGeom>
        </p:spPr>
        <p:txBody>
          <a:bodyPr lIns="0" tIns="0" rIns="0" bIns="0" rtlCol="0" anchor="t">
            <a:spAutoFit/>
          </a:bodyPr>
          <a:lstStyle/>
          <a:p>
            <a:pPr algn="l">
              <a:lnSpc>
                <a:spcPts val="1425"/>
              </a:lnSpc>
            </a:pPr>
            <a:r>
              <a:rPr lang="en-US" sz="1200">
                <a:solidFill>
                  <a:srgbClr val="434343"/>
                </a:solidFill>
                <a:latin typeface="Montserrat 2"/>
                <a:ea typeface="Montserrat 2"/>
                <a:cs typeface="Montserrat 2"/>
                <a:sym typeface="Montserrat 2"/>
              </a:rPr>
              <a:t>For PowerPoint and </a:t>
            </a:r>
          </a:p>
        </p:txBody>
      </p:sp>
      <p:sp>
        <p:nvSpPr>
          <p:cNvPr id="15" name="TextBox 15"/>
          <p:cNvSpPr txBox="1"/>
          <p:nvPr/>
        </p:nvSpPr>
        <p:spPr>
          <a:xfrm>
            <a:off x="1022652" y="3377194"/>
            <a:ext cx="1052379" cy="183604"/>
          </a:xfrm>
          <a:prstGeom prst="rect">
            <a:avLst/>
          </a:prstGeom>
        </p:spPr>
        <p:txBody>
          <a:bodyPr lIns="0" tIns="0" rIns="0" bIns="0" rtlCol="0" anchor="t">
            <a:spAutoFit/>
          </a:bodyPr>
          <a:lstStyle/>
          <a:p>
            <a:pPr algn="l">
              <a:lnSpc>
                <a:spcPts val="1425"/>
              </a:lnSpc>
            </a:pPr>
            <a:r>
              <a:rPr lang="en-US" sz="1200">
                <a:solidFill>
                  <a:srgbClr val="434343"/>
                </a:solidFill>
                <a:latin typeface="Montserrat 2"/>
                <a:ea typeface="Montserrat 2"/>
                <a:cs typeface="Montserrat 2"/>
                <a:sym typeface="Montserrat 2"/>
              </a:rPr>
              <a:t>Google Slides</a:t>
            </a:r>
          </a:p>
        </p:txBody>
      </p:sp>
      <p:sp>
        <p:nvSpPr>
          <p:cNvPr id="16" name="TextBox 16"/>
          <p:cNvSpPr txBox="1"/>
          <p:nvPr/>
        </p:nvSpPr>
        <p:spPr>
          <a:xfrm>
            <a:off x="2728427" y="3196219"/>
            <a:ext cx="1739303" cy="183604"/>
          </a:xfrm>
          <a:prstGeom prst="rect">
            <a:avLst/>
          </a:prstGeom>
        </p:spPr>
        <p:txBody>
          <a:bodyPr lIns="0" tIns="0" rIns="0" bIns="0" rtlCol="0" anchor="t">
            <a:spAutoFit/>
          </a:bodyPr>
          <a:lstStyle/>
          <a:p>
            <a:pPr algn="l">
              <a:lnSpc>
                <a:spcPts val="1425"/>
              </a:lnSpc>
            </a:pPr>
            <a:r>
              <a:rPr lang="en-US" sz="1200">
                <a:solidFill>
                  <a:srgbClr val="434343"/>
                </a:solidFill>
                <a:latin typeface="Montserrat 2"/>
                <a:ea typeface="Montserrat 2"/>
                <a:cs typeface="Montserrat 2"/>
                <a:sym typeface="Montserrat 2"/>
              </a:rPr>
              <a:t>100% free for personal </a:t>
            </a:r>
          </a:p>
        </p:txBody>
      </p:sp>
      <p:sp>
        <p:nvSpPr>
          <p:cNvPr id="17" name="TextBox 17"/>
          <p:cNvSpPr txBox="1"/>
          <p:nvPr/>
        </p:nvSpPr>
        <p:spPr>
          <a:xfrm>
            <a:off x="2852633" y="3377194"/>
            <a:ext cx="1445047" cy="183604"/>
          </a:xfrm>
          <a:prstGeom prst="rect">
            <a:avLst/>
          </a:prstGeom>
        </p:spPr>
        <p:txBody>
          <a:bodyPr lIns="0" tIns="0" rIns="0" bIns="0" rtlCol="0" anchor="t">
            <a:spAutoFit/>
          </a:bodyPr>
          <a:lstStyle/>
          <a:p>
            <a:pPr algn="l">
              <a:lnSpc>
                <a:spcPts val="1425"/>
              </a:lnSpc>
            </a:pPr>
            <a:r>
              <a:rPr lang="en-US" sz="1200">
                <a:solidFill>
                  <a:srgbClr val="434343"/>
                </a:solidFill>
                <a:latin typeface="Montserrat 2"/>
                <a:ea typeface="Montserrat 2"/>
                <a:cs typeface="Montserrat 2"/>
                <a:sym typeface="Montserrat 2"/>
              </a:rPr>
              <a:t>or commercial use</a:t>
            </a:r>
          </a:p>
        </p:txBody>
      </p:sp>
      <p:sp>
        <p:nvSpPr>
          <p:cNvPr id="18" name="TextBox 18"/>
          <p:cNvSpPr txBox="1"/>
          <p:nvPr/>
        </p:nvSpPr>
        <p:spPr>
          <a:xfrm>
            <a:off x="4955267" y="3196219"/>
            <a:ext cx="1321927" cy="364579"/>
          </a:xfrm>
          <a:prstGeom prst="rect">
            <a:avLst/>
          </a:prstGeom>
        </p:spPr>
        <p:txBody>
          <a:bodyPr lIns="0" tIns="0" rIns="0" bIns="0" rtlCol="0" anchor="t">
            <a:spAutoFit/>
          </a:bodyPr>
          <a:lstStyle/>
          <a:p>
            <a:pPr algn="ctr">
              <a:lnSpc>
                <a:spcPts val="1425"/>
              </a:lnSpc>
            </a:pPr>
            <a:r>
              <a:rPr lang="en-US" sz="1200">
                <a:solidFill>
                  <a:srgbClr val="434343"/>
                </a:solidFill>
                <a:latin typeface="Montserrat 2"/>
                <a:ea typeface="Montserrat 2"/>
                <a:cs typeface="Montserrat 2"/>
                <a:sym typeface="Montserrat 2"/>
              </a:rPr>
              <a:t>Ready to use, professional and </a:t>
            </a:r>
          </a:p>
        </p:txBody>
      </p:sp>
      <p:sp>
        <p:nvSpPr>
          <p:cNvPr id="19" name="TextBox 19"/>
          <p:cNvSpPr txBox="1"/>
          <p:nvPr/>
        </p:nvSpPr>
        <p:spPr>
          <a:xfrm>
            <a:off x="5071167" y="3558169"/>
            <a:ext cx="1044454" cy="183604"/>
          </a:xfrm>
          <a:prstGeom prst="rect">
            <a:avLst/>
          </a:prstGeom>
        </p:spPr>
        <p:txBody>
          <a:bodyPr lIns="0" tIns="0" rIns="0" bIns="0" rtlCol="0" anchor="t">
            <a:spAutoFit/>
          </a:bodyPr>
          <a:lstStyle/>
          <a:p>
            <a:pPr algn="l">
              <a:lnSpc>
                <a:spcPts val="1425"/>
              </a:lnSpc>
            </a:pPr>
            <a:r>
              <a:rPr lang="en-US" sz="1200">
                <a:solidFill>
                  <a:srgbClr val="434343"/>
                </a:solidFill>
                <a:latin typeface="Montserrat 2"/>
                <a:ea typeface="Montserrat 2"/>
                <a:cs typeface="Montserrat 2"/>
                <a:sym typeface="Montserrat 2"/>
              </a:rPr>
              <a:t>customizable</a:t>
            </a:r>
          </a:p>
        </p:txBody>
      </p:sp>
      <p:sp>
        <p:nvSpPr>
          <p:cNvPr id="20" name="TextBox 20"/>
          <p:cNvSpPr txBox="1"/>
          <p:nvPr/>
        </p:nvSpPr>
        <p:spPr>
          <a:xfrm>
            <a:off x="6842712" y="3196219"/>
            <a:ext cx="1596914" cy="364579"/>
          </a:xfrm>
          <a:prstGeom prst="rect">
            <a:avLst/>
          </a:prstGeom>
        </p:spPr>
        <p:txBody>
          <a:bodyPr lIns="0" tIns="0" rIns="0" bIns="0" rtlCol="0" anchor="t">
            <a:spAutoFit/>
          </a:bodyPr>
          <a:lstStyle/>
          <a:p>
            <a:pPr algn="just">
              <a:lnSpc>
                <a:spcPts val="1425"/>
              </a:lnSpc>
            </a:pPr>
            <a:r>
              <a:rPr lang="en-US" sz="1200">
                <a:solidFill>
                  <a:srgbClr val="434343"/>
                </a:solidFill>
                <a:latin typeface="Montserrat 2"/>
                <a:ea typeface="Montserrat 2"/>
                <a:cs typeface="Montserrat 2"/>
                <a:sym typeface="Montserrat 2"/>
              </a:rPr>
              <a:t>Blow your audience away with attractive </a:t>
            </a:r>
          </a:p>
        </p:txBody>
      </p:sp>
      <p:sp>
        <p:nvSpPr>
          <p:cNvPr id="21" name="TextBox 21"/>
          <p:cNvSpPr txBox="1"/>
          <p:nvPr/>
        </p:nvSpPr>
        <p:spPr>
          <a:xfrm>
            <a:off x="7352643" y="3558169"/>
            <a:ext cx="515779" cy="183604"/>
          </a:xfrm>
          <a:prstGeom prst="rect">
            <a:avLst/>
          </a:prstGeom>
        </p:spPr>
        <p:txBody>
          <a:bodyPr lIns="0" tIns="0" rIns="0" bIns="0" rtlCol="0" anchor="t">
            <a:spAutoFit/>
          </a:bodyPr>
          <a:lstStyle/>
          <a:p>
            <a:pPr algn="l">
              <a:lnSpc>
                <a:spcPts val="1425"/>
              </a:lnSpc>
            </a:pPr>
            <a:r>
              <a:rPr lang="en-US" sz="1200">
                <a:solidFill>
                  <a:srgbClr val="434343"/>
                </a:solidFill>
                <a:latin typeface="Montserrat 2"/>
                <a:ea typeface="Montserrat 2"/>
                <a:cs typeface="Montserrat 2"/>
                <a:sym typeface="Montserrat 2"/>
              </a:rPr>
              <a:t>visuals</a:t>
            </a:r>
          </a:p>
        </p:txBody>
      </p:sp>
      <p:pic>
        <p:nvPicPr>
          <p:cNvPr id="22" name="Picture 21">
            <a:extLst>
              <a:ext uri="{FF2B5EF4-FFF2-40B4-BE49-F238E27FC236}">
                <a16:creationId xmlns:a16="http://schemas.microsoft.com/office/drawing/2014/main" id="{B91E610A-4CE7-46A4-8E9E-49BFA5F62838}"/>
              </a:ex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0" y="-63503"/>
            <a:ext cx="9144000" cy="533399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D68961-02A3-4B51-8B06-5CD17EC2D3F4}"/>
              </a:ext>
            </a:extLst>
          </p:cNvPr>
          <p:cNvPicPr>
            <a:picLocks noChangeAspect="1"/>
          </p:cNvPicPr>
          <p:nvPr/>
        </p:nvPicPr>
        <p:blipFill>
          <a:blip r:embed="rId2"/>
          <a:stretch>
            <a:fillRect/>
          </a:stretch>
        </p:blipFill>
        <p:spPr>
          <a:xfrm>
            <a:off x="-22812" y="-19050"/>
            <a:ext cx="9144000" cy="5177366"/>
          </a:xfrm>
          <a:prstGeom prst="rect">
            <a:avLst/>
          </a:prstGeom>
        </p:spPr>
      </p:pic>
      <p:sp>
        <p:nvSpPr>
          <p:cNvPr id="2" name="Freeform 2"/>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835717" y="971550"/>
            <a:ext cx="6308283" cy="417195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5"/>
            <a:stretch>
              <a:fillRect/>
            </a:stretch>
          </a:blipFill>
        </p:spPr>
        <p:txBody>
          <a:bodyPr/>
          <a:lstStyle/>
          <a:p>
            <a:r>
              <a:rPr lang="en-US" dirty="0"/>
              <a:t>Dr. Michael McRae - Chair</a:t>
            </a:r>
          </a:p>
          <a:p>
            <a:r>
              <a:rPr lang="en-US" dirty="0"/>
              <a:t>Missy Moody – Food Service Coordinator</a:t>
            </a:r>
          </a:p>
          <a:p>
            <a:r>
              <a:rPr lang="en-US" dirty="0"/>
              <a:t>Towanda Wright – SC Dept. of Public Health</a:t>
            </a:r>
          </a:p>
          <a:p>
            <a:r>
              <a:rPr lang="en-US" dirty="0"/>
              <a:t>Annie Smith – Dillon County Boys &amp; Girls Youth Center</a:t>
            </a:r>
          </a:p>
          <a:p>
            <a:r>
              <a:rPr lang="en-US" dirty="0"/>
              <a:t>Mandy Hayes – Director of Student Services</a:t>
            </a:r>
          </a:p>
          <a:p>
            <a:r>
              <a:rPr lang="en-US" dirty="0"/>
              <a:t>Carolyn Ann Jackson – District Nurse</a:t>
            </a:r>
          </a:p>
          <a:p>
            <a:r>
              <a:rPr lang="en-US" dirty="0"/>
              <a:t>Dee Newell – Healthy Learners</a:t>
            </a:r>
          </a:p>
          <a:p>
            <a:r>
              <a:rPr lang="en-US" dirty="0"/>
              <a:t>Jaqueline Camp – School Nurse Dillon Elem.</a:t>
            </a:r>
          </a:p>
          <a:p>
            <a:r>
              <a:rPr lang="en-US" dirty="0"/>
              <a:t>Charles Wright – Physical Education Dillon Elem. </a:t>
            </a:r>
          </a:p>
          <a:p>
            <a:r>
              <a:rPr lang="en-US" dirty="0"/>
              <a:t>William Young - Physical Education Dillon High</a:t>
            </a:r>
          </a:p>
          <a:p>
            <a:r>
              <a:rPr lang="en-US" dirty="0" err="1"/>
              <a:t>Antywan</a:t>
            </a:r>
            <a:r>
              <a:rPr lang="en-US" dirty="0"/>
              <a:t> Dunson – Dillon High Student JROTC Major</a:t>
            </a:r>
          </a:p>
          <a:p>
            <a:r>
              <a:rPr lang="en-US" dirty="0" err="1"/>
              <a:t>Da’Maya</a:t>
            </a:r>
            <a:r>
              <a:rPr lang="en-US" dirty="0"/>
              <a:t> Page – Student Body President Lake View High</a:t>
            </a:r>
          </a:p>
          <a:p>
            <a:endParaRPr lang="en-US" dirty="0"/>
          </a:p>
        </p:txBody>
      </p:sp>
      <p:sp>
        <p:nvSpPr>
          <p:cNvPr id="4" name="Freeform 4"/>
          <p:cNvSpPr/>
          <p:nvPr/>
        </p:nvSpPr>
        <p:spPr>
          <a:xfrm>
            <a:off x="48" y="4504675"/>
            <a:ext cx="9143952" cy="653641"/>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flipH="1" flipV="1">
            <a:off x="-45671" y="5204670"/>
            <a:ext cx="45719" cy="45719"/>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8"/>
            <a:stretch>
              <a:fillRect/>
            </a:stretch>
          </a:blipFill>
        </p:spPr>
      </p:sp>
      <p:sp>
        <p:nvSpPr>
          <p:cNvPr id="6" name="Freeform 6"/>
          <p:cNvSpPr/>
          <p:nvPr/>
        </p:nvSpPr>
        <p:spPr>
          <a:xfrm>
            <a:off x="3200400" y="4134533"/>
            <a:ext cx="5798896" cy="1072337"/>
          </a:xfrm>
          <a:custGeom>
            <a:avLst/>
            <a:gdLst/>
            <a:ahLst/>
            <a:cxnLst/>
            <a:rect l="l" t="t" r="r" b="b"/>
            <a:pathLst>
              <a:path w="9062799" h="5270373">
                <a:moveTo>
                  <a:pt x="0" y="0"/>
                </a:moveTo>
                <a:lnTo>
                  <a:pt x="9062799" y="0"/>
                </a:lnTo>
                <a:lnTo>
                  <a:pt x="9062799" y="5270373"/>
                </a:lnTo>
                <a:lnTo>
                  <a:pt x="0" y="52703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7" name="TextBox 7"/>
          <p:cNvSpPr txBox="1"/>
          <p:nvPr/>
        </p:nvSpPr>
        <p:spPr>
          <a:xfrm>
            <a:off x="4876800" y="4284163"/>
            <a:ext cx="151648" cy="235934"/>
          </a:xfrm>
          <a:prstGeom prst="rect">
            <a:avLst/>
          </a:prstGeom>
        </p:spPr>
        <p:txBody>
          <a:bodyPr wrap="square" lIns="0" tIns="0" rIns="0" bIns="0" rtlCol="0" anchor="t">
            <a:spAutoFit/>
          </a:bodyPr>
          <a:lstStyle/>
          <a:p>
            <a:pPr algn="l">
              <a:lnSpc>
                <a:spcPts val="1820"/>
              </a:lnSpc>
            </a:pPr>
            <a:r>
              <a:rPr lang="en-US" sz="1300" dirty="0">
                <a:solidFill>
                  <a:srgbClr val="FFFFFF"/>
                </a:solidFill>
                <a:latin typeface="Satisfy"/>
                <a:ea typeface="Satisfy"/>
                <a:cs typeface="Satisfy"/>
                <a:sym typeface="Satisfy"/>
              </a:rPr>
              <a:t>2</a:t>
            </a:r>
          </a:p>
        </p:txBody>
      </p:sp>
      <p:sp>
        <p:nvSpPr>
          <p:cNvPr id="8" name="TextBox 8"/>
          <p:cNvSpPr txBox="1"/>
          <p:nvPr/>
        </p:nvSpPr>
        <p:spPr>
          <a:xfrm>
            <a:off x="1086822" y="398516"/>
            <a:ext cx="6890080" cy="415498"/>
          </a:xfrm>
          <a:prstGeom prst="rect">
            <a:avLst/>
          </a:prstGeom>
        </p:spPr>
        <p:txBody>
          <a:bodyPr lIns="0" tIns="0" rIns="0" bIns="0" rtlCol="0" anchor="t">
            <a:spAutoFit/>
          </a:bodyPr>
          <a:lstStyle/>
          <a:p>
            <a:pPr algn="l">
              <a:lnSpc>
                <a:spcPts val="2400"/>
              </a:lnSpc>
            </a:pPr>
            <a:r>
              <a:rPr lang="en-US" sz="4800" dirty="0">
                <a:latin typeface="Satisfy"/>
                <a:ea typeface="Satisfy"/>
                <a:cs typeface="Satisfy"/>
                <a:sym typeface="Satisfy"/>
              </a:rPr>
              <a:t>Wellness Committee Members</a:t>
            </a:r>
          </a:p>
        </p:txBody>
      </p:sp>
      <p:sp>
        <p:nvSpPr>
          <p:cNvPr id="9" name="TextBox 9"/>
          <p:cNvSpPr txBox="1"/>
          <p:nvPr/>
        </p:nvSpPr>
        <p:spPr>
          <a:xfrm>
            <a:off x="3560626" y="810511"/>
            <a:ext cx="71380" cy="531181"/>
          </a:xfrm>
          <a:prstGeom prst="rect">
            <a:avLst/>
          </a:prstGeom>
        </p:spPr>
        <p:txBody>
          <a:bodyPr lIns="0" tIns="0" rIns="0" bIns="0" rtlCol="0" anchor="t">
            <a:spAutoFit/>
          </a:bodyPr>
          <a:lstStyle/>
          <a:p>
            <a:pPr algn="l">
              <a:lnSpc>
                <a:spcPts val="4750"/>
              </a:lnSpc>
            </a:pPr>
            <a:r>
              <a:rPr lang="en-US" sz="1900" b="1">
                <a:solidFill>
                  <a:srgbClr val="000000"/>
                </a:solidFill>
                <a:latin typeface="Bellota Bold"/>
                <a:ea typeface="Bellota Bold"/>
                <a:cs typeface="Bellota Bold"/>
                <a:sym typeface="Bellota Bold"/>
              </a:rPr>
              <a:t> </a:t>
            </a:r>
          </a:p>
        </p:txBody>
      </p:sp>
      <p:sp>
        <p:nvSpPr>
          <p:cNvPr id="10" name="TextBox 10"/>
          <p:cNvSpPr txBox="1"/>
          <p:nvPr/>
        </p:nvSpPr>
        <p:spPr>
          <a:xfrm>
            <a:off x="2687060" y="1078440"/>
            <a:ext cx="148657" cy="3189694"/>
          </a:xfrm>
          <a:prstGeom prst="rect">
            <a:avLst/>
          </a:prstGeom>
        </p:spPr>
        <p:txBody>
          <a:bodyPr lIns="0" tIns="0" rIns="0" bIns="0" rtlCol="0" anchor="t">
            <a:spAutoFit/>
          </a:bodyPr>
          <a:lstStyle/>
          <a:p>
            <a:pPr algn="just">
              <a:lnSpc>
                <a:spcPts val="2280"/>
              </a:lnSpc>
            </a:pPr>
            <a:r>
              <a:rPr lang="en-US" sz="1900" b="1">
                <a:solidFill>
                  <a:srgbClr val="000000"/>
                </a:solidFill>
                <a:latin typeface="Arial Bold"/>
                <a:ea typeface="Arial Bold"/>
                <a:cs typeface="Arial Bold"/>
                <a:sym typeface="Arial Bold"/>
              </a:rPr>
              <a:t>● ● ● ● ● ● ● ● ● ●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65F8D9B-2B4A-4617-ACE0-8DE76B0673F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flipV="1">
            <a:off x="0" y="0"/>
            <a:ext cx="9144000" cy="5277828"/>
          </a:xfrm>
          <a:prstGeom prst="rect">
            <a:avLst/>
          </a:prstGeom>
        </p:spPr>
      </p:pic>
      <p:sp>
        <p:nvSpPr>
          <p:cNvPr id="2" name="Freeform 2"/>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6"/>
            <a:stretch>
              <a:fillRect/>
            </a:stretch>
          </a:blipFill>
        </p:spPr>
      </p:sp>
      <p:sp>
        <p:nvSpPr>
          <p:cNvPr id="4" name="Freeform 4"/>
          <p:cNvSpPr/>
          <p:nvPr/>
        </p:nvSpPr>
        <p:spPr>
          <a:xfrm>
            <a:off x="48" y="3586172"/>
            <a:ext cx="9143952" cy="1557328"/>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flipH="1" flipV="1">
            <a:off x="-76200" y="5272188"/>
            <a:ext cx="76248" cy="45719"/>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9"/>
            <a:stretch>
              <a:fillRect/>
            </a:stretch>
          </a:blipFill>
        </p:spPr>
      </p:sp>
      <p:sp>
        <p:nvSpPr>
          <p:cNvPr id="6" name="Freeform 6"/>
          <p:cNvSpPr/>
          <p:nvPr/>
        </p:nvSpPr>
        <p:spPr>
          <a:xfrm>
            <a:off x="1080049" y="1205345"/>
            <a:ext cx="6983997" cy="3030108"/>
          </a:xfrm>
          <a:custGeom>
            <a:avLst/>
            <a:gdLst/>
            <a:ahLst/>
            <a:cxnLst/>
            <a:rect l="l" t="t" r="r" b="b"/>
            <a:pathLst>
              <a:path w="6983997" h="3033903">
                <a:moveTo>
                  <a:pt x="0" y="0"/>
                </a:moveTo>
                <a:lnTo>
                  <a:pt x="6983997" y="0"/>
                </a:lnTo>
                <a:lnTo>
                  <a:pt x="6983997" y="3033903"/>
                </a:lnTo>
                <a:lnTo>
                  <a:pt x="0" y="30339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016546" y="467697"/>
            <a:ext cx="7111003" cy="649348"/>
          </a:xfrm>
          <a:custGeom>
            <a:avLst/>
            <a:gdLst/>
            <a:ahLst/>
            <a:cxnLst/>
            <a:rect l="l" t="t" r="r" b="b"/>
            <a:pathLst>
              <a:path w="7111003" h="649348">
                <a:moveTo>
                  <a:pt x="0" y="0"/>
                </a:moveTo>
                <a:lnTo>
                  <a:pt x="7111003" y="0"/>
                </a:lnTo>
                <a:lnTo>
                  <a:pt x="7111003" y="649347"/>
                </a:lnTo>
                <a:lnTo>
                  <a:pt x="0" y="6493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2412387" y="313706"/>
            <a:ext cx="4401045" cy="661720"/>
          </a:xfrm>
          <a:prstGeom prst="rect">
            <a:avLst/>
          </a:prstGeom>
        </p:spPr>
        <p:txBody>
          <a:bodyPr lIns="0" tIns="0" rIns="0" bIns="0" rtlCol="0" anchor="t">
            <a:spAutoFit/>
          </a:bodyPr>
          <a:lstStyle/>
          <a:p>
            <a:pPr algn="l">
              <a:lnSpc>
                <a:spcPts val="5641"/>
              </a:lnSpc>
            </a:pPr>
            <a:r>
              <a:rPr lang="en-US" sz="3200" dirty="0">
                <a:latin typeface="Satisfy"/>
                <a:ea typeface="Satisfy"/>
                <a:cs typeface="Satisfy"/>
                <a:sym typeface="Satisfy"/>
              </a:rPr>
              <a:t>District Wellness Committee</a:t>
            </a:r>
          </a:p>
        </p:txBody>
      </p:sp>
      <p:sp>
        <p:nvSpPr>
          <p:cNvPr id="9" name="TextBox 9"/>
          <p:cNvSpPr txBox="1"/>
          <p:nvPr/>
        </p:nvSpPr>
        <p:spPr>
          <a:xfrm>
            <a:off x="4228633" y="961444"/>
            <a:ext cx="90164" cy="617830"/>
          </a:xfrm>
          <a:prstGeom prst="rect">
            <a:avLst/>
          </a:prstGeom>
        </p:spPr>
        <p:txBody>
          <a:bodyPr lIns="0" tIns="0" rIns="0" bIns="0" rtlCol="0" anchor="t">
            <a:spAutoFit/>
          </a:bodyPr>
          <a:lstStyle/>
          <a:p>
            <a:pPr algn="l">
              <a:lnSpc>
                <a:spcPts val="5452"/>
              </a:lnSpc>
            </a:pPr>
            <a:r>
              <a:rPr lang="en-US" sz="2400" b="1">
                <a:solidFill>
                  <a:srgbClr val="423C41"/>
                </a:solidFill>
                <a:latin typeface="Bellota Bold"/>
                <a:ea typeface="Bellota Bold"/>
                <a:cs typeface="Bellota Bold"/>
                <a:sym typeface="Bellota Bold"/>
              </a:rPr>
              <a:t> </a:t>
            </a:r>
          </a:p>
        </p:txBody>
      </p:sp>
      <p:sp>
        <p:nvSpPr>
          <p:cNvPr id="10" name="TextBox 10"/>
          <p:cNvSpPr txBox="1"/>
          <p:nvPr/>
        </p:nvSpPr>
        <p:spPr>
          <a:xfrm>
            <a:off x="1080049" y="1161469"/>
            <a:ext cx="7225751" cy="402546"/>
          </a:xfrm>
          <a:prstGeom prst="rect">
            <a:avLst/>
          </a:prstGeom>
        </p:spPr>
        <p:txBody>
          <a:bodyPr wrap="square" lIns="0" tIns="0" rIns="0" bIns="0" rtlCol="0" anchor="t">
            <a:spAutoFit/>
          </a:bodyPr>
          <a:lstStyle/>
          <a:p>
            <a:pPr algn="l">
              <a:lnSpc>
                <a:spcPts val="3300"/>
              </a:lnSpc>
            </a:pPr>
            <a:r>
              <a:rPr lang="en-US" sz="2400" b="1" dirty="0">
                <a:latin typeface="Bellota Bold"/>
                <a:ea typeface="Bellota Bold"/>
                <a:cs typeface="Bellota Bold"/>
                <a:sym typeface="Bellota Bold"/>
              </a:rPr>
              <a:t>Meets at least once per year to establish district </a:t>
            </a:r>
          </a:p>
        </p:txBody>
      </p:sp>
      <p:sp>
        <p:nvSpPr>
          <p:cNvPr id="11" name="TextBox 11"/>
          <p:cNvSpPr txBox="1"/>
          <p:nvPr/>
        </p:nvSpPr>
        <p:spPr>
          <a:xfrm>
            <a:off x="1080049" y="1580569"/>
            <a:ext cx="6981787" cy="1675105"/>
          </a:xfrm>
          <a:prstGeom prst="rect">
            <a:avLst/>
          </a:prstGeom>
        </p:spPr>
        <p:txBody>
          <a:bodyPr lIns="0" tIns="0" rIns="0" bIns="0" rtlCol="0" anchor="t">
            <a:spAutoFit/>
          </a:bodyPr>
          <a:lstStyle/>
          <a:p>
            <a:pPr algn="l">
              <a:lnSpc>
                <a:spcPts val="3300"/>
              </a:lnSpc>
            </a:pPr>
            <a:r>
              <a:rPr lang="en-US" sz="2400" b="1" dirty="0">
                <a:latin typeface="Bellota Bold"/>
                <a:ea typeface="Bellota Bold"/>
                <a:cs typeface="Bellota Bold"/>
                <a:sym typeface="Bellota Bold"/>
              </a:rPr>
              <a:t>wellness goals and to oversee school, health and safety policies and programs including development, implementation, and periodic review and update of the wellness policy.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4"/>
            <a:stretch>
              <a:fillRect/>
            </a:stretch>
          </a:blipFill>
        </p:spPr>
      </p:sp>
      <p:sp>
        <p:nvSpPr>
          <p:cNvPr id="4" name="Freeform 4"/>
          <p:cNvSpPr/>
          <p:nvPr/>
        </p:nvSpPr>
        <p:spPr>
          <a:xfrm>
            <a:off x="48" y="3586172"/>
            <a:ext cx="9143952" cy="1557328"/>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48" y="2994622"/>
            <a:ext cx="9143952" cy="2114550"/>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7"/>
            <a:stretch>
              <a:fillRect/>
            </a:stretch>
          </a:blipFill>
        </p:spPr>
      </p:sp>
      <p:sp>
        <p:nvSpPr>
          <p:cNvPr id="6" name="Freeform 6"/>
          <p:cNvSpPr/>
          <p:nvPr/>
        </p:nvSpPr>
        <p:spPr>
          <a:xfrm>
            <a:off x="1016546" y="467697"/>
            <a:ext cx="7111003" cy="3602555"/>
          </a:xfrm>
          <a:custGeom>
            <a:avLst/>
            <a:gdLst/>
            <a:ahLst/>
            <a:cxnLst/>
            <a:rect l="l" t="t" r="r" b="b"/>
            <a:pathLst>
              <a:path w="7111003" h="3602555">
                <a:moveTo>
                  <a:pt x="0" y="0"/>
                </a:moveTo>
                <a:lnTo>
                  <a:pt x="7111003" y="0"/>
                </a:lnTo>
                <a:lnTo>
                  <a:pt x="7111003" y="3602555"/>
                </a:lnTo>
                <a:lnTo>
                  <a:pt x="0" y="36025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2776233" y="428006"/>
            <a:ext cx="3775519" cy="577101"/>
          </a:xfrm>
          <a:prstGeom prst="rect">
            <a:avLst/>
          </a:prstGeom>
        </p:spPr>
        <p:txBody>
          <a:bodyPr lIns="0" tIns="0" rIns="0" bIns="0" rtlCol="0" anchor="t">
            <a:spAutoFit/>
          </a:bodyPr>
          <a:lstStyle/>
          <a:p>
            <a:pPr algn="l">
              <a:lnSpc>
                <a:spcPts val="4480"/>
              </a:lnSpc>
            </a:pPr>
            <a:r>
              <a:rPr lang="en-US" sz="3200" dirty="0">
                <a:solidFill>
                  <a:srgbClr val="423C41"/>
                </a:solidFill>
                <a:latin typeface="Satisfy"/>
                <a:ea typeface="Satisfy"/>
                <a:cs typeface="Satisfy"/>
                <a:sym typeface="Satisfy"/>
              </a:rPr>
              <a:t>District Wellness Policy </a:t>
            </a:r>
          </a:p>
        </p:txBody>
      </p:sp>
      <p:sp>
        <p:nvSpPr>
          <p:cNvPr id="8" name="TextBox 8"/>
          <p:cNvSpPr txBox="1"/>
          <p:nvPr/>
        </p:nvSpPr>
        <p:spPr>
          <a:xfrm flipH="1">
            <a:off x="1785300" y="1030643"/>
            <a:ext cx="226410" cy="432435"/>
          </a:xfrm>
          <a:prstGeom prst="rect">
            <a:avLst/>
          </a:prstGeom>
        </p:spPr>
        <p:txBody>
          <a:bodyPr wrap="square" lIns="0" tIns="0" rIns="0" bIns="0" rtlCol="0" anchor="t">
            <a:spAutoFit/>
          </a:bodyPr>
          <a:lstStyle/>
          <a:p>
            <a:pPr algn="l">
              <a:lnSpc>
                <a:spcPts val="3359"/>
              </a:lnSpc>
            </a:pPr>
            <a:r>
              <a:rPr lang="en-US" sz="2400" dirty="0">
                <a:solidFill>
                  <a:srgbClr val="ADC853"/>
                </a:solidFill>
                <a:latin typeface="Free Serif"/>
                <a:ea typeface="Free Serif"/>
                <a:cs typeface="Free Serif"/>
                <a:sym typeface="Free Serif"/>
              </a:rPr>
              <a:t>⬩</a:t>
            </a:r>
          </a:p>
        </p:txBody>
      </p:sp>
      <p:sp>
        <p:nvSpPr>
          <p:cNvPr id="9" name="TextBox 9"/>
          <p:cNvSpPr txBox="1"/>
          <p:nvPr/>
        </p:nvSpPr>
        <p:spPr>
          <a:xfrm>
            <a:off x="2011710" y="971588"/>
            <a:ext cx="5458910" cy="790281"/>
          </a:xfrm>
          <a:prstGeom prst="rect">
            <a:avLst/>
          </a:prstGeom>
        </p:spPr>
        <p:txBody>
          <a:bodyPr wrap="square" lIns="0" tIns="0" rIns="0" bIns="0" rtlCol="0" anchor="t">
            <a:spAutoFit/>
          </a:bodyPr>
          <a:lstStyle/>
          <a:p>
            <a:pPr algn="ctr">
              <a:lnSpc>
                <a:spcPts val="3300"/>
              </a:lnSpc>
            </a:pPr>
            <a:r>
              <a:rPr lang="en-US" sz="1400" dirty="0">
                <a:solidFill>
                  <a:srgbClr val="423C41"/>
                </a:solidFill>
                <a:latin typeface="Bellota Light"/>
                <a:ea typeface="Bellota Light"/>
                <a:cs typeface="Bellota Light"/>
                <a:sym typeface="Bellota Light"/>
              </a:rPr>
              <a:t>Policy can be found on our  district website or by following this link</a:t>
            </a:r>
          </a:p>
          <a:p>
            <a:pPr algn="ctr">
              <a:lnSpc>
                <a:spcPts val="3300"/>
              </a:lnSpc>
            </a:pPr>
            <a:r>
              <a:rPr lang="en-US" sz="1400" dirty="0">
                <a:solidFill>
                  <a:srgbClr val="423C41"/>
                </a:solidFill>
                <a:latin typeface="Bellota Light"/>
                <a:ea typeface="Bellota Light"/>
                <a:cs typeface="Bellota Light"/>
                <a:sym typeface="Bellota Light"/>
                <a:hlinkClick r:id="rId10"/>
              </a:rPr>
              <a:t>https://boardpolicyonline.com/?b=dillon4&amp;s=252969</a:t>
            </a:r>
            <a:endParaRPr lang="en-US" sz="1400" dirty="0">
              <a:solidFill>
                <a:srgbClr val="423C41"/>
              </a:solidFill>
              <a:latin typeface="Bellota Light"/>
              <a:ea typeface="Bellota Light"/>
              <a:cs typeface="Bellota Light"/>
              <a:sym typeface="Bellota Light"/>
            </a:endParaRPr>
          </a:p>
        </p:txBody>
      </p:sp>
      <p:pic>
        <p:nvPicPr>
          <p:cNvPr id="10" name="Picture 9">
            <a:extLst>
              <a:ext uri="{FF2B5EF4-FFF2-40B4-BE49-F238E27FC236}">
                <a16:creationId xmlns:a16="http://schemas.microsoft.com/office/drawing/2014/main" id="{E6A0A3FE-4BF4-44FD-8E3F-7B40AC81BC40}"/>
              </a:ext>
            </a:extLst>
          </p:cNvPr>
          <p:cNvPicPr>
            <a:picLocks noChangeAspect="1"/>
          </p:cNvPicPr>
          <p:nvPr/>
        </p:nvPicPr>
        <p:blipFill>
          <a:blip r:embed="rId11"/>
          <a:stretch>
            <a:fillRect/>
          </a:stretch>
        </p:blipFill>
        <p:spPr>
          <a:xfrm>
            <a:off x="0" y="1809750"/>
            <a:ext cx="9144000" cy="3333750"/>
          </a:xfrm>
          <a:prstGeom prst="rect">
            <a:avLst/>
          </a:prstGeom>
        </p:spPr>
      </p:pic>
      <p:pic>
        <p:nvPicPr>
          <p:cNvPr id="11" name="Picture 10">
            <a:extLst>
              <a:ext uri="{FF2B5EF4-FFF2-40B4-BE49-F238E27FC236}">
                <a16:creationId xmlns:a16="http://schemas.microsoft.com/office/drawing/2014/main" id="{C3101C5B-6464-4CA9-B8F9-5F91DC8C7562}"/>
              </a:ext>
            </a:extLst>
          </p:cNvPr>
          <p:cNvPicPr>
            <a:picLocks noChangeAspect="1"/>
          </p:cNvPicPr>
          <p:nvPr/>
        </p:nvPicPr>
        <p:blipFill>
          <a:blip r:embed="rId11"/>
          <a:stretch>
            <a:fillRect/>
          </a:stretch>
        </p:blipFill>
        <p:spPr>
          <a:xfrm>
            <a:off x="0" y="1792704"/>
            <a:ext cx="9144000" cy="3333750"/>
          </a:xfrm>
          <a:prstGeom prst="rect">
            <a:avLst/>
          </a:prstGeom>
        </p:spPr>
      </p:pic>
      <p:pic>
        <p:nvPicPr>
          <p:cNvPr id="12" name="Picture 11">
            <a:extLst>
              <a:ext uri="{FF2B5EF4-FFF2-40B4-BE49-F238E27FC236}">
                <a16:creationId xmlns:a16="http://schemas.microsoft.com/office/drawing/2014/main" id="{3BC73362-F474-4907-8C0D-66D88E105E46}"/>
              </a:ext>
            </a:extLst>
          </p:cNvPr>
          <p:cNvPicPr>
            <a:picLocks noChangeAspect="1"/>
          </p:cNvPicPr>
          <p:nvPr/>
        </p:nvPicPr>
        <p:blipFill>
          <a:blip r:embed="rId12"/>
          <a:stretch>
            <a:fillRect/>
          </a:stretch>
        </p:blipFill>
        <p:spPr>
          <a:xfrm>
            <a:off x="8748" y="1791394"/>
            <a:ext cx="9126503" cy="335210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48" y="4005622"/>
            <a:ext cx="9143952" cy="1125007"/>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45671" y="5194315"/>
            <a:ext cx="45719" cy="45719"/>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6"/>
            <a:stretch>
              <a:fillRect/>
            </a:stretch>
          </a:blipFill>
        </p:spPr>
      </p:sp>
      <p:sp>
        <p:nvSpPr>
          <p:cNvPr id="7" name="TextBox 7"/>
          <p:cNvSpPr txBox="1"/>
          <p:nvPr/>
        </p:nvSpPr>
        <p:spPr>
          <a:xfrm>
            <a:off x="2603144" y="531019"/>
            <a:ext cx="4183104" cy="288017"/>
          </a:xfrm>
          <a:prstGeom prst="rect">
            <a:avLst/>
          </a:prstGeom>
        </p:spPr>
        <p:txBody>
          <a:bodyPr lIns="0" tIns="0" rIns="0" bIns="0" rtlCol="0" anchor="t">
            <a:spAutoFit/>
          </a:bodyPr>
          <a:lstStyle/>
          <a:p>
            <a:pPr algn="l">
              <a:lnSpc>
                <a:spcPts val="1500"/>
              </a:lnSpc>
            </a:pPr>
            <a:r>
              <a:rPr lang="en-US" sz="3000" dirty="0">
                <a:solidFill>
                  <a:srgbClr val="423C41"/>
                </a:solidFill>
                <a:latin typeface="Satisfy"/>
                <a:ea typeface="Satisfy"/>
                <a:cs typeface="Satisfy"/>
                <a:sym typeface="Satisfy"/>
              </a:rPr>
              <a:t> Goal 1: Nutrition promotion</a:t>
            </a:r>
          </a:p>
        </p:txBody>
      </p:sp>
      <p:sp>
        <p:nvSpPr>
          <p:cNvPr id="8" name="TextBox 8"/>
          <p:cNvSpPr txBox="1"/>
          <p:nvPr/>
        </p:nvSpPr>
        <p:spPr>
          <a:xfrm>
            <a:off x="4000186" y="958167"/>
            <a:ext cx="42520" cy="317449"/>
          </a:xfrm>
          <a:prstGeom prst="rect">
            <a:avLst/>
          </a:prstGeom>
        </p:spPr>
        <p:txBody>
          <a:bodyPr lIns="0" tIns="0" rIns="0" bIns="0" rtlCol="0" anchor="t">
            <a:spAutoFit/>
          </a:bodyPr>
          <a:lstStyle/>
          <a:p>
            <a:pPr algn="l">
              <a:lnSpc>
                <a:spcPts val="2829"/>
              </a:lnSpc>
            </a:pPr>
            <a:r>
              <a:rPr lang="en-US" sz="1131" b="1">
                <a:solidFill>
                  <a:srgbClr val="423C41"/>
                </a:solidFill>
                <a:latin typeface="Bellota Bold"/>
                <a:ea typeface="Bellota Bold"/>
                <a:cs typeface="Bellota Bold"/>
                <a:sym typeface="Bellota Bold"/>
              </a:rPr>
              <a:t> </a:t>
            </a:r>
          </a:p>
        </p:txBody>
      </p:sp>
      <p:sp>
        <p:nvSpPr>
          <p:cNvPr id="9" name="TextBox 9"/>
          <p:cNvSpPr txBox="1"/>
          <p:nvPr/>
        </p:nvSpPr>
        <p:spPr>
          <a:xfrm>
            <a:off x="553441" y="1081992"/>
            <a:ext cx="8177136" cy="399212"/>
          </a:xfrm>
          <a:prstGeom prst="rect">
            <a:avLst/>
          </a:prstGeom>
        </p:spPr>
        <p:txBody>
          <a:bodyPr lIns="0" tIns="0" rIns="0" bIns="0" rtlCol="0" anchor="t">
            <a:spAutoFit/>
          </a:bodyPr>
          <a:lstStyle/>
          <a:p>
            <a:pPr algn="l">
              <a:lnSpc>
                <a:spcPts val="1561"/>
              </a:lnSpc>
            </a:pPr>
            <a:r>
              <a:rPr lang="en-US" sz="1131" b="1" dirty="0">
                <a:solidFill>
                  <a:srgbClr val="423C41"/>
                </a:solidFill>
                <a:latin typeface="Bellota Bold"/>
                <a:ea typeface="Bellota Bold"/>
                <a:cs typeface="Bellota Bold"/>
                <a:sym typeface="Bellota Bold"/>
              </a:rPr>
              <a:t>Nutrition promotion and education positively inﬂuence lifelong eating behaviors by using evidence-based techniques, nutrition </a:t>
            </a:r>
          </a:p>
        </p:txBody>
      </p:sp>
      <p:sp>
        <p:nvSpPr>
          <p:cNvPr id="10" name="TextBox 10"/>
          <p:cNvSpPr txBox="1"/>
          <p:nvPr/>
        </p:nvSpPr>
        <p:spPr>
          <a:xfrm>
            <a:off x="544297" y="1280350"/>
            <a:ext cx="8213769" cy="2412584"/>
          </a:xfrm>
          <a:prstGeom prst="rect">
            <a:avLst/>
          </a:prstGeom>
        </p:spPr>
        <p:txBody>
          <a:bodyPr wrap="square" lIns="0" tIns="0" rIns="0" bIns="0" rtlCol="0" anchor="t">
            <a:spAutoFit/>
          </a:bodyPr>
          <a:lstStyle/>
          <a:p>
            <a:pPr algn="l">
              <a:lnSpc>
                <a:spcPts val="1561"/>
              </a:lnSpc>
            </a:pPr>
            <a:r>
              <a:rPr lang="en-US" sz="1131" b="1" dirty="0">
                <a:solidFill>
                  <a:srgbClr val="423C41"/>
                </a:solidFill>
                <a:latin typeface="Bellota Bold"/>
                <a:ea typeface="Bellota Bold"/>
                <a:cs typeface="Bellota Bold"/>
                <a:sym typeface="Bellota Bold"/>
              </a:rPr>
              <a:t>               messages, and by creating food environments that encourage healthy nutrition choices and encourage participation in school meal programs. Students and staff will receive consistent nutrition messages at school. Nutrition promotion also includes marketing and advertising nutritious foods and beverages to students and is most effective when implemented consistently through a comprehensive and multi-channel approach by school staff, teachers, parents/legal guardians, students, and the community.</a:t>
            </a:r>
          </a:p>
          <a:p>
            <a:pPr algn="l">
              <a:lnSpc>
                <a:spcPts val="2829"/>
              </a:lnSpc>
            </a:pPr>
            <a:r>
              <a:rPr lang="en-US" sz="1131" b="1" dirty="0">
                <a:solidFill>
                  <a:srgbClr val="423C41"/>
                </a:solidFill>
                <a:latin typeface="Bellota Bold"/>
                <a:ea typeface="Bellota Bold"/>
                <a:cs typeface="Bellota Bold"/>
                <a:sym typeface="Bellota Bold"/>
              </a:rPr>
              <a:t>The district will promote healthy food and beverage choices for all students throughout the school campus and will encourage participation in school meal programs. This promotion will occur using evidence-based practices and adherence to a policy of 100 percent of foods and beverages promoted to students meeting the USDA Smart Snacks in School nutrition </a:t>
            </a:r>
            <a:r>
              <a:rPr lang="en-US" sz="1031" b="1" dirty="0">
                <a:solidFill>
                  <a:srgbClr val="423C41"/>
                </a:solidFill>
                <a:latin typeface="Bellota Bold"/>
                <a:ea typeface="Bellota Bold"/>
                <a:cs typeface="Bellota Bold"/>
                <a:sym typeface="Bellota Bold"/>
              </a:rPr>
              <a:t>standards.   </a:t>
            </a:r>
          </a:p>
        </p:txBody>
      </p:sp>
      <p:sp>
        <p:nvSpPr>
          <p:cNvPr id="11" name="TextBox 11"/>
          <p:cNvSpPr txBox="1"/>
          <p:nvPr/>
        </p:nvSpPr>
        <p:spPr>
          <a:xfrm>
            <a:off x="2062563" y="3242377"/>
            <a:ext cx="937660" cy="717248"/>
          </a:xfrm>
          <a:prstGeom prst="rect">
            <a:avLst/>
          </a:prstGeom>
        </p:spPr>
        <p:txBody>
          <a:bodyPr wrap="square" lIns="0" tIns="0" rIns="0" bIns="0" rtlCol="0" anchor="t">
            <a:spAutoFit/>
          </a:bodyPr>
          <a:lstStyle/>
          <a:p>
            <a:pPr algn="l">
              <a:lnSpc>
                <a:spcPts val="1864"/>
              </a:lnSpc>
            </a:pPr>
            <a:endParaRPr lang="en-US" sz="1331" b="1" dirty="0">
              <a:solidFill>
                <a:srgbClr val="423C41"/>
              </a:solidFill>
              <a:latin typeface="Bellota Bold"/>
              <a:ea typeface="Bellota Bold"/>
              <a:cs typeface="Bellota Bold"/>
              <a:sym typeface="Bellota Bold"/>
            </a:endParaRPr>
          </a:p>
          <a:p>
            <a:pPr algn="l">
              <a:lnSpc>
                <a:spcPts val="1864"/>
              </a:lnSpc>
            </a:pPr>
            <a:endParaRPr lang="en-US" sz="1331" b="1" dirty="0">
              <a:solidFill>
                <a:srgbClr val="423C41"/>
              </a:solidFill>
              <a:latin typeface="Bellota Bold"/>
              <a:ea typeface="Bellota Bold"/>
              <a:cs typeface="Bellota Bold"/>
              <a:sym typeface="Bellota Bold"/>
            </a:endParaRPr>
          </a:p>
          <a:p>
            <a:pPr algn="l">
              <a:lnSpc>
                <a:spcPts val="1864"/>
              </a:lnSpc>
            </a:pPr>
            <a:r>
              <a:rPr lang="en-US" sz="1331" b="1" dirty="0">
                <a:solidFill>
                  <a:srgbClr val="423C41"/>
                </a:solidFill>
                <a:latin typeface="Bellota Bold"/>
                <a:ea typeface="Bellota Bold"/>
                <a:cs typeface="Bellota Bold"/>
                <a:sym typeface="Bellota Bold"/>
              </a:rPr>
              <a:t>Smart Goal: </a:t>
            </a:r>
          </a:p>
        </p:txBody>
      </p:sp>
      <p:sp>
        <p:nvSpPr>
          <p:cNvPr id="12" name="TextBox 12"/>
          <p:cNvSpPr txBox="1"/>
          <p:nvPr/>
        </p:nvSpPr>
        <p:spPr>
          <a:xfrm>
            <a:off x="3026644" y="3246158"/>
            <a:ext cx="5126755" cy="680892"/>
          </a:xfrm>
          <a:prstGeom prst="rect">
            <a:avLst/>
          </a:prstGeom>
        </p:spPr>
        <p:txBody>
          <a:bodyPr wrap="square" lIns="0" tIns="0" rIns="0" bIns="0" rtlCol="0" anchor="t">
            <a:spAutoFit/>
          </a:bodyPr>
          <a:lstStyle/>
          <a:p>
            <a:pPr algn="l">
              <a:lnSpc>
                <a:spcPts val="1820"/>
              </a:lnSpc>
            </a:pPr>
            <a:endParaRPr lang="en-US" sz="1300" b="1" dirty="0">
              <a:solidFill>
                <a:srgbClr val="000000"/>
              </a:solidFill>
              <a:latin typeface="Bellota Bold"/>
              <a:ea typeface="Bellota Bold"/>
              <a:cs typeface="Bellota Bold"/>
              <a:sym typeface="Bellota Bold"/>
            </a:endParaRPr>
          </a:p>
          <a:p>
            <a:pPr algn="l">
              <a:lnSpc>
                <a:spcPts val="1820"/>
              </a:lnSpc>
            </a:pPr>
            <a:endParaRPr lang="en-US" sz="1300" b="1" dirty="0">
              <a:solidFill>
                <a:srgbClr val="000000"/>
              </a:solidFill>
              <a:latin typeface="Bellota Bold"/>
              <a:ea typeface="Bellota Bold"/>
              <a:cs typeface="Bellota Bold"/>
              <a:sym typeface="Bellota Bold"/>
            </a:endParaRPr>
          </a:p>
          <a:p>
            <a:pPr algn="l">
              <a:lnSpc>
                <a:spcPts val="1820"/>
              </a:lnSpc>
            </a:pPr>
            <a:r>
              <a:rPr lang="en-US" sz="1300" b="1" dirty="0">
                <a:solidFill>
                  <a:srgbClr val="000000"/>
                </a:solidFill>
                <a:latin typeface="Bellota Bold"/>
                <a:ea typeface="Bellota Bold"/>
                <a:cs typeface="Bellota Bold"/>
                <a:sym typeface="Bellota Bold"/>
              </a:rPr>
              <a:t>Increase Student Participation in School Meal Programs</a:t>
            </a:r>
          </a:p>
        </p:txBody>
      </p:sp>
      <p:sp>
        <p:nvSpPr>
          <p:cNvPr id="13" name="TextBox 13"/>
          <p:cNvSpPr txBox="1"/>
          <p:nvPr/>
        </p:nvSpPr>
        <p:spPr>
          <a:xfrm>
            <a:off x="553442" y="3662297"/>
            <a:ext cx="8177135" cy="952697"/>
          </a:xfrm>
          <a:prstGeom prst="rect">
            <a:avLst/>
          </a:prstGeom>
        </p:spPr>
        <p:txBody>
          <a:bodyPr wrap="square" lIns="0" tIns="0" rIns="0" bIns="0" rtlCol="0" anchor="t">
            <a:spAutoFit/>
          </a:bodyPr>
          <a:lstStyle/>
          <a:p>
            <a:pPr algn="l">
              <a:lnSpc>
                <a:spcPts val="1518"/>
              </a:lnSpc>
            </a:pPr>
            <a:endParaRPr lang="en-US" sz="1100" b="1" dirty="0">
              <a:solidFill>
                <a:srgbClr val="000000"/>
              </a:solidFill>
              <a:latin typeface="Bellota Bold"/>
              <a:ea typeface="Bellota Bold"/>
              <a:cs typeface="Bellota Bold"/>
              <a:sym typeface="Bellota Bold"/>
            </a:endParaRPr>
          </a:p>
          <a:p>
            <a:pPr algn="ctr">
              <a:lnSpc>
                <a:spcPts val="1518"/>
              </a:lnSpc>
            </a:pPr>
            <a:endParaRPr lang="en-US" sz="1100" b="1" dirty="0">
              <a:solidFill>
                <a:srgbClr val="000000"/>
              </a:solidFill>
              <a:latin typeface="Bellota Bold"/>
              <a:ea typeface="Bellota Bold"/>
              <a:cs typeface="Bellota Bold"/>
              <a:sym typeface="Bellota Bold"/>
            </a:endParaRPr>
          </a:p>
          <a:p>
            <a:pPr algn="ctr">
              <a:lnSpc>
                <a:spcPts val="1518"/>
              </a:lnSpc>
            </a:pPr>
            <a:endParaRPr lang="en-US" sz="1100" b="1" dirty="0">
              <a:solidFill>
                <a:srgbClr val="000000"/>
              </a:solidFill>
              <a:latin typeface="Bellota Bold"/>
              <a:ea typeface="Bellota Bold"/>
              <a:cs typeface="Bellota Bold"/>
              <a:sym typeface="Bellota Bold"/>
            </a:endParaRPr>
          </a:p>
          <a:p>
            <a:pPr algn="ctr">
              <a:lnSpc>
                <a:spcPts val="1518"/>
              </a:lnSpc>
            </a:pPr>
            <a:r>
              <a:rPr lang="en-US" sz="1100" b="1" dirty="0">
                <a:solidFill>
                  <a:srgbClr val="000000"/>
                </a:solidFill>
                <a:latin typeface="Bellota Bold"/>
                <a:ea typeface="Bellota Bold"/>
                <a:cs typeface="Bellota Bold"/>
                <a:sym typeface="Bellota Bold"/>
              </a:rPr>
              <a:t>Goal: By the end of the school year, increase student participation in school breakfast and lunch programs by 5% through promotional campaigns, taste tests, and student engagement activities.</a:t>
            </a:r>
          </a:p>
        </p:txBody>
      </p:sp>
      <p:sp>
        <p:nvSpPr>
          <p:cNvPr id="14" name="TextBox 14"/>
          <p:cNvSpPr txBox="1"/>
          <p:nvPr/>
        </p:nvSpPr>
        <p:spPr>
          <a:xfrm>
            <a:off x="4535329" y="4694101"/>
            <a:ext cx="74771" cy="235934"/>
          </a:xfrm>
          <a:prstGeom prst="rect">
            <a:avLst/>
          </a:prstGeom>
        </p:spPr>
        <p:txBody>
          <a:bodyPr lIns="0" tIns="0" rIns="0" bIns="0" rtlCol="0" anchor="t">
            <a:spAutoFit/>
          </a:bodyPr>
          <a:lstStyle/>
          <a:p>
            <a:pPr algn="l">
              <a:lnSpc>
                <a:spcPts val="1820"/>
              </a:lnSpc>
            </a:pPr>
            <a:r>
              <a:rPr lang="en-US" sz="1300" dirty="0">
                <a:solidFill>
                  <a:srgbClr val="FFFFFF"/>
                </a:solidFill>
                <a:latin typeface="Satisfy"/>
                <a:ea typeface="Satisfy"/>
                <a:cs typeface="Satisfy"/>
                <a:sym typeface="Satisfy"/>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0499" y="-35245"/>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4"/>
            <a:stretch>
              <a:fillRect/>
            </a:stretch>
          </a:blipFill>
        </p:spPr>
      </p:sp>
      <p:sp>
        <p:nvSpPr>
          <p:cNvPr id="4" name="Freeform 4"/>
          <p:cNvSpPr/>
          <p:nvPr/>
        </p:nvSpPr>
        <p:spPr>
          <a:xfrm>
            <a:off x="48" y="3586172"/>
            <a:ext cx="9143952" cy="1557328"/>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2478453" y="428006"/>
            <a:ext cx="4382386" cy="577101"/>
          </a:xfrm>
          <a:prstGeom prst="rect">
            <a:avLst/>
          </a:prstGeom>
        </p:spPr>
        <p:txBody>
          <a:bodyPr lIns="0" tIns="0" rIns="0" bIns="0" rtlCol="0" anchor="t">
            <a:spAutoFit/>
          </a:bodyPr>
          <a:lstStyle/>
          <a:p>
            <a:pPr algn="l">
              <a:lnSpc>
                <a:spcPts val="4480"/>
              </a:lnSpc>
            </a:pPr>
            <a:r>
              <a:rPr lang="en-US" sz="3200">
                <a:solidFill>
                  <a:srgbClr val="423C41"/>
                </a:solidFill>
                <a:latin typeface="Satisfy"/>
                <a:ea typeface="Satisfy"/>
                <a:cs typeface="Satisfy"/>
                <a:sym typeface="Satisfy"/>
              </a:rPr>
              <a:t>Goal 2: Nutrition Education </a:t>
            </a:r>
          </a:p>
        </p:txBody>
      </p:sp>
      <p:sp>
        <p:nvSpPr>
          <p:cNvPr id="8" name="TextBox 8"/>
          <p:cNvSpPr txBox="1"/>
          <p:nvPr/>
        </p:nvSpPr>
        <p:spPr>
          <a:xfrm>
            <a:off x="1097851" y="3317335"/>
            <a:ext cx="6948297" cy="379219"/>
          </a:xfrm>
          <a:prstGeom prst="rect">
            <a:avLst/>
          </a:prstGeom>
        </p:spPr>
        <p:txBody>
          <a:bodyPr lIns="0" tIns="0" rIns="0" bIns="0" rtlCol="0" anchor="t">
            <a:spAutoFit/>
          </a:bodyPr>
          <a:lstStyle/>
          <a:p>
            <a:pPr algn="l">
              <a:lnSpc>
                <a:spcPts val="1500"/>
              </a:lnSpc>
            </a:pPr>
            <a:r>
              <a:rPr lang="en-US" sz="1100" b="1" dirty="0">
                <a:solidFill>
                  <a:srgbClr val="000000"/>
                </a:solidFill>
                <a:latin typeface="Bellota Bold"/>
                <a:ea typeface="Bellota Bold"/>
                <a:cs typeface="Bellota Bold"/>
                <a:sym typeface="Bellota Bold"/>
              </a:rPr>
              <a:t>Goal: By the end of the school year, develop and distribute at least four family and community nutrition education resources (e.g., newsletters, workshops, online materials) to reinforce healthy eating habits at home.</a:t>
            </a:r>
          </a:p>
        </p:txBody>
      </p:sp>
      <p:sp>
        <p:nvSpPr>
          <p:cNvPr id="9" name="TextBox 9"/>
          <p:cNvSpPr txBox="1"/>
          <p:nvPr/>
        </p:nvSpPr>
        <p:spPr>
          <a:xfrm>
            <a:off x="524532" y="1058256"/>
            <a:ext cx="8186290" cy="333425"/>
          </a:xfrm>
          <a:prstGeom prst="rect">
            <a:avLst/>
          </a:prstGeom>
        </p:spPr>
        <p:txBody>
          <a:bodyPr wrap="square" lIns="0" tIns="0" rIns="0" bIns="0" rtlCol="0" anchor="t">
            <a:spAutoFit/>
          </a:bodyPr>
          <a:lstStyle/>
          <a:p>
            <a:pPr algn="ctr">
              <a:lnSpc>
                <a:spcPts val="1345"/>
              </a:lnSpc>
            </a:pPr>
            <a:r>
              <a:rPr lang="en-US" sz="1100" b="1" dirty="0">
                <a:solidFill>
                  <a:srgbClr val="423C41"/>
                </a:solidFill>
                <a:latin typeface="Bellota Bold"/>
                <a:ea typeface="Bellota Bold"/>
                <a:cs typeface="Bellota Bold"/>
                <a:sym typeface="Bellota Bold"/>
              </a:rPr>
              <a:t>The district will teach, model, encourage, and support healthy eating by all students. Schools will provide nutrition education and engage in nutrition promotion that fulﬁlls the following criteria:</a:t>
            </a:r>
          </a:p>
        </p:txBody>
      </p:sp>
      <p:sp>
        <p:nvSpPr>
          <p:cNvPr id="10" name="TextBox 10"/>
          <p:cNvSpPr txBox="1"/>
          <p:nvPr/>
        </p:nvSpPr>
        <p:spPr>
          <a:xfrm>
            <a:off x="497686" y="1420048"/>
            <a:ext cx="8588921" cy="666849"/>
          </a:xfrm>
          <a:prstGeom prst="rect">
            <a:avLst/>
          </a:prstGeom>
        </p:spPr>
        <p:txBody>
          <a:bodyPr lIns="0" tIns="0" rIns="0" bIns="0" rtlCol="0" anchor="t">
            <a:spAutoFit/>
          </a:bodyPr>
          <a:lstStyle/>
          <a:p>
            <a:pPr algn="l">
              <a:lnSpc>
                <a:spcPts val="1345"/>
              </a:lnSpc>
            </a:pPr>
            <a:r>
              <a:rPr lang="en-US" sz="1100" dirty="0">
                <a:solidFill>
                  <a:srgbClr val="ADC853"/>
                </a:solidFill>
                <a:latin typeface="Bellota"/>
                <a:ea typeface="Bellota"/>
                <a:cs typeface="Bellota"/>
                <a:sym typeface="Bellota"/>
              </a:rPr>
              <a:t>⬩</a:t>
            </a:r>
            <a:r>
              <a:rPr lang="en-US" sz="1100" b="1" dirty="0">
                <a:solidFill>
                  <a:srgbClr val="423C41"/>
                </a:solidFill>
                <a:latin typeface="Bellota Bold"/>
                <a:ea typeface="Bellota Bold"/>
                <a:cs typeface="Bellota Bold"/>
                <a:sym typeface="Bellota Bold"/>
              </a:rPr>
              <a:t>fosters the adoption and maintenance of healthy eating behaviors such as acquiring skills for reading food labels and menu   </a:t>
            </a:r>
          </a:p>
          <a:p>
            <a:pPr algn="l">
              <a:lnSpc>
                <a:spcPts val="1345"/>
              </a:lnSpc>
            </a:pPr>
            <a:r>
              <a:rPr lang="en-US" sz="1100" b="1" dirty="0">
                <a:solidFill>
                  <a:srgbClr val="423C41"/>
                </a:solidFill>
                <a:latin typeface="Bellota Bold"/>
                <a:ea typeface="Bellota Bold"/>
                <a:cs typeface="Bellota Bold"/>
                <a:sym typeface="Bellota Bold"/>
              </a:rPr>
              <a:t>  planning </a:t>
            </a:r>
          </a:p>
          <a:p>
            <a:pPr algn="l">
              <a:lnSpc>
                <a:spcPts val="1345"/>
              </a:lnSpc>
            </a:pPr>
            <a:r>
              <a:rPr lang="en-US" sz="1100" dirty="0">
                <a:solidFill>
                  <a:srgbClr val="ADC853"/>
                </a:solidFill>
                <a:latin typeface="Bellota"/>
                <a:ea typeface="Bellota"/>
                <a:cs typeface="Bellota"/>
                <a:sym typeface="Bellota"/>
              </a:rPr>
              <a:t>⬩</a:t>
            </a:r>
            <a:r>
              <a:rPr lang="en-US" sz="1100" b="1" dirty="0">
                <a:solidFill>
                  <a:srgbClr val="423C41"/>
                </a:solidFill>
                <a:latin typeface="Bellota Bold"/>
                <a:ea typeface="Bellota Bold"/>
                <a:cs typeface="Bellota Bold"/>
                <a:sym typeface="Bellota Bold"/>
              </a:rPr>
              <a:t>is part of a sequential comprehensive standards-based health education program designed to provide students with the knowledge  </a:t>
            </a:r>
          </a:p>
          <a:p>
            <a:pPr algn="l">
              <a:lnSpc>
                <a:spcPts val="1345"/>
              </a:lnSpc>
            </a:pPr>
            <a:r>
              <a:rPr lang="en-US" sz="1100" b="1" dirty="0">
                <a:solidFill>
                  <a:srgbClr val="423C41"/>
                </a:solidFill>
                <a:latin typeface="Bellota Bold"/>
                <a:ea typeface="Bellota Bold"/>
                <a:cs typeface="Bellota Bold"/>
                <a:sym typeface="Bellota Bold"/>
              </a:rPr>
              <a:t>  and </a:t>
            </a:r>
          </a:p>
        </p:txBody>
      </p:sp>
      <p:sp>
        <p:nvSpPr>
          <p:cNvPr id="11" name="TextBox 11"/>
          <p:cNvSpPr txBox="1"/>
          <p:nvPr/>
        </p:nvSpPr>
        <p:spPr>
          <a:xfrm>
            <a:off x="790747" y="1913402"/>
            <a:ext cx="8793498" cy="166712"/>
          </a:xfrm>
          <a:prstGeom prst="rect">
            <a:avLst/>
          </a:prstGeom>
        </p:spPr>
        <p:txBody>
          <a:bodyPr wrap="square" lIns="0" tIns="0" rIns="0" bIns="0" rtlCol="0" anchor="t">
            <a:spAutoFit/>
          </a:bodyPr>
          <a:lstStyle/>
          <a:p>
            <a:pPr algn="l">
              <a:lnSpc>
                <a:spcPts val="1345"/>
              </a:lnSpc>
            </a:pPr>
            <a:r>
              <a:rPr lang="en-US" sz="1100" b="1" dirty="0">
                <a:solidFill>
                  <a:srgbClr val="423C41"/>
                </a:solidFill>
                <a:latin typeface="Bellota Bold"/>
                <a:ea typeface="Bellota Bold"/>
                <a:cs typeface="Bellota Bold"/>
                <a:sym typeface="Bellota Bold"/>
              </a:rPr>
              <a:t>  necessary skills to promote and protect their health</a:t>
            </a:r>
          </a:p>
        </p:txBody>
      </p:sp>
      <p:sp>
        <p:nvSpPr>
          <p:cNvPr id="12" name="TextBox 12"/>
          <p:cNvSpPr txBox="1"/>
          <p:nvPr/>
        </p:nvSpPr>
        <p:spPr>
          <a:xfrm>
            <a:off x="524532" y="2122142"/>
            <a:ext cx="8725767" cy="666849"/>
          </a:xfrm>
          <a:prstGeom prst="rect">
            <a:avLst/>
          </a:prstGeom>
        </p:spPr>
        <p:txBody>
          <a:bodyPr lIns="0" tIns="0" rIns="0" bIns="0" rtlCol="0" anchor="t">
            <a:spAutoFit/>
          </a:bodyPr>
          <a:lstStyle/>
          <a:p>
            <a:pPr algn="l">
              <a:lnSpc>
                <a:spcPts val="1345"/>
              </a:lnSpc>
            </a:pPr>
            <a:r>
              <a:rPr lang="en-US" sz="1100" dirty="0">
                <a:solidFill>
                  <a:srgbClr val="ADC853"/>
                </a:solidFill>
                <a:latin typeface="Bellota"/>
                <a:ea typeface="Bellota"/>
                <a:cs typeface="Bellota"/>
                <a:sym typeface="Bellota"/>
              </a:rPr>
              <a:t>⬩</a:t>
            </a:r>
            <a:r>
              <a:rPr lang="en-US" sz="1100" b="1" dirty="0">
                <a:solidFill>
                  <a:srgbClr val="423C41"/>
                </a:solidFill>
                <a:latin typeface="Bellota Bold"/>
                <a:ea typeface="Bellota Bold"/>
                <a:cs typeface="Bellota Bold"/>
                <a:sym typeface="Bellota Bold"/>
              </a:rPr>
              <a:t>promote fruits, vegetables, whole-grain products, low-fat and fat-free dairy products, and healthy food preparation methods </a:t>
            </a:r>
            <a:r>
              <a:rPr lang="en-US" sz="1100" dirty="0">
                <a:solidFill>
                  <a:srgbClr val="ADC853"/>
                </a:solidFill>
                <a:latin typeface="Bellota"/>
                <a:ea typeface="Bellota"/>
                <a:cs typeface="Bellota"/>
                <a:sym typeface="Bellota"/>
              </a:rPr>
              <a:t>⬩</a:t>
            </a:r>
            <a:r>
              <a:rPr lang="en-US" sz="1100" b="1" dirty="0">
                <a:solidFill>
                  <a:srgbClr val="423C41"/>
                </a:solidFill>
                <a:latin typeface="Bellota Bold"/>
                <a:ea typeface="Bellota Bold"/>
                <a:cs typeface="Bellota Bold"/>
                <a:sym typeface="Bellota Bold"/>
              </a:rPr>
              <a:t>emphasizes caloric balance between food intake and energy expenditure (promotes physical activity/exercise) </a:t>
            </a:r>
          </a:p>
          <a:p>
            <a:pPr algn="l">
              <a:lnSpc>
                <a:spcPts val="1345"/>
              </a:lnSpc>
            </a:pPr>
            <a:r>
              <a:rPr lang="en-US" sz="1100" dirty="0">
                <a:solidFill>
                  <a:srgbClr val="ADC853"/>
                </a:solidFill>
                <a:latin typeface="Bellota"/>
                <a:ea typeface="Bellota"/>
                <a:cs typeface="Bellota"/>
                <a:sym typeface="Bellota"/>
              </a:rPr>
              <a:t>⬩</a:t>
            </a:r>
            <a:r>
              <a:rPr lang="en-US" sz="1100" b="1" dirty="0">
                <a:solidFill>
                  <a:srgbClr val="423C41"/>
                </a:solidFill>
                <a:latin typeface="Bellota Bold"/>
                <a:ea typeface="Bellota Bold"/>
                <a:cs typeface="Bellota Bold"/>
                <a:sym typeface="Bellota Bold"/>
              </a:rPr>
              <a:t>links with school meal programs, cafeteria nutrition promotion activities, school gardens, Farm to School programs, and Fresh Fruit </a:t>
            </a:r>
          </a:p>
          <a:p>
            <a:pPr algn="l">
              <a:lnSpc>
                <a:spcPts val="1345"/>
              </a:lnSpc>
            </a:pPr>
            <a:r>
              <a:rPr lang="en-US" sz="1100" b="1" dirty="0">
                <a:solidFill>
                  <a:srgbClr val="423C41"/>
                </a:solidFill>
                <a:latin typeface="Bellota Bold"/>
                <a:ea typeface="Bellota Bold"/>
                <a:cs typeface="Bellota Bold"/>
                <a:sym typeface="Bellota Bold"/>
              </a:rPr>
              <a:t>  and Vegetable Program</a:t>
            </a:r>
          </a:p>
        </p:txBody>
      </p:sp>
      <p:sp>
        <p:nvSpPr>
          <p:cNvPr id="16" name="TextBox 16"/>
          <p:cNvSpPr txBox="1"/>
          <p:nvPr/>
        </p:nvSpPr>
        <p:spPr>
          <a:xfrm>
            <a:off x="2339464" y="2944835"/>
            <a:ext cx="48835" cy="200511"/>
          </a:xfrm>
          <a:prstGeom prst="rect">
            <a:avLst/>
          </a:prstGeom>
        </p:spPr>
        <p:txBody>
          <a:bodyPr lIns="0" tIns="0" rIns="0" bIns="0" rtlCol="0" anchor="t">
            <a:spAutoFit/>
          </a:bodyPr>
          <a:lstStyle/>
          <a:p>
            <a:pPr algn="l">
              <a:lnSpc>
                <a:spcPts val="1589"/>
              </a:lnSpc>
            </a:pPr>
            <a:r>
              <a:rPr lang="en-US" sz="1300" b="1">
                <a:solidFill>
                  <a:srgbClr val="000000"/>
                </a:solidFill>
                <a:latin typeface="Bellota Bold"/>
                <a:ea typeface="Bellota Bold"/>
                <a:cs typeface="Bellota Bold"/>
                <a:sym typeface="Bellota Bold"/>
              </a:rPr>
              <a:t> </a:t>
            </a:r>
          </a:p>
        </p:txBody>
      </p:sp>
      <p:sp>
        <p:nvSpPr>
          <p:cNvPr id="17" name="TextBox 17"/>
          <p:cNvSpPr txBox="1"/>
          <p:nvPr/>
        </p:nvSpPr>
        <p:spPr>
          <a:xfrm>
            <a:off x="1570409" y="3015229"/>
            <a:ext cx="6085018" cy="219227"/>
          </a:xfrm>
          <a:prstGeom prst="rect">
            <a:avLst/>
          </a:prstGeom>
        </p:spPr>
        <p:txBody>
          <a:bodyPr wrap="square" lIns="0" tIns="0" rIns="0" bIns="0" rtlCol="0" anchor="t">
            <a:spAutoFit/>
          </a:bodyPr>
          <a:lstStyle/>
          <a:p>
            <a:pPr algn="l">
              <a:lnSpc>
                <a:spcPts val="1820"/>
              </a:lnSpc>
            </a:pPr>
            <a:r>
              <a:rPr lang="en-US" sz="1300" b="1" dirty="0">
                <a:solidFill>
                  <a:srgbClr val="000000"/>
                </a:solidFill>
                <a:latin typeface="Bellota Bold"/>
                <a:ea typeface="Bellota Bold"/>
                <a:cs typeface="Bellota Bold"/>
                <a:sym typeface="Bellota Bold"/>
              </a:rPr>
              <a:t>Smart</a:t>
            </a:r>
            <a:r>
              <a:rPr lang="en-US" sz="1300" b="1" dirty="0">
                <a:solidFill>
                  <a:srgbClr val="FFFFFF"/>
                </a:solidFill>
                <a:latin typeface="Bellota Bold"/>
                <a:ea typeface="Bellota Bold"/>
                <a:cs typeface="Bellota Bold"/>
                <a:sym typeface="Bellota Bold"/>
              </a:rPr>
              <a:t> </a:t>
            </a:r>
            <a:r>
              <a:rPr lang="en-US" sz="1300" b="1" dirty="0">
                <a:solidFill>
                  <a:srgbClr val="000000"/>
                </a:solidFill>
                <a:latin typeface="Bellota Bold"/>
                <a:ea typeface="Bellota Bold"/>
                <a:cs typeface="Bellota Bold"/>
                <a:sym typeface="Bellota Bold"/>
              </a:rPr>
              <a:t>Goal:</a:t>
            </a:r>
            <a:r>
              <a:rPr lang="en-US" sz="1300" b="1" dirty="0">
                <a:solidFill>
                  <a:srgbClr val="FFFFFF"/>
                </a:solidFill>
                <a:latin typeface="Bellota Bold"/>
                <a:ea typeface="Bellota Bold"/>
                <a:cs typeface="Bellota Bold"/>
                <a:sym typeface="Bellota Bold"/>
              </a:rPr>
              <a:t> </a:t>
            </a:r>
            <a:r>
              <a:rPr lang="en-US" sz="1300" b="1" dirty="0">
                <a:solidFill>
                  <a:srgbClr val="000000"/>
                </a:solidFill>
                <a:latin typeface="Bellota Bold"/>
                <a:ea typeface="Bellota Bold"/>
                <a:cs typeface="Bellota Bold"/>
                <a:sym typeface="Bellota Bold"/>
              </a:rPr>
              <a:t>Expand</a:t>
            </a:r>
            <a:r>
              <a:rPr lang="en-US" sz="1300" b="1" dirty="0">
                <a:solidFill>
                  <a:srgbClr val="FFFFFF"/>
                </a:solidFill>
                <a:latin typeface="Bellota Bold"/>
                <a:ea typeface="Bellota Bold"/>
                <a:cs typeface="Bellota Bold"/>
                <a:sym typeface="Bellota Bold"/>
              </a:rPr>
              <a:t> </a:t>
            </a:r>
            <a:r>
              <a:rPr lang="en-US" sz="1300" b="1" dirty="0">
                <a:solidFill>
                  <a:srgbClr val="000000"/>
                </a:solidFill>
                <a:latin typeface="Bellota Bold"/>
                <a:ea typeface="Bellota Bold"/>
                <a:cs typeface="Bellota Bold"/>
                <a:sym typeface="Bellota Bold"/>
              </a:rPr>
              <a:t>Access</a:t>
            </a:r>
            <a:r>
              <a:rPr lang="en-US" sz="1300" b="1" dirty="0">
                <a:solidFill>
                  <a:srgbClr val="FFFFFF"/>
                </a:solidFill>
                <a:latin typeface="Bellota Bold"/>
                <a:ea typeface="Bellota Bold"/>
                <a:cs typeface="Bellota Bold"/>
                <a:sym typeface="Bellota Bold"/>
              </a:rPr>
              <a:t> </a:t>
            </a:r>
            <a:r>
              <a:rPr lang="en-US" sz="1300" b="1" dirty="0">
                <a:solidFill>
                  <a:srgbClr val="000000"/>
                </a:solidFill>
                <a:latin typeface="Bellota Bold"/>
                <a:ea typeface="Bellota Bold"/>
                <a:cs typeface="Bellota Bold"/>
                <a:sym typeface="Bellota Bold"/>
              </a:rPr>
              <a:t>to</a:t>
            </a:r>
            <a:r>
              <a:rPr lang="en-US" sz="1300" b="1" dirty="0">
                <a:solidFill>
                  <a:srgbClr val="FFFFFF"/>
                </a:solidFill>
                <a:latin typeface="Bellota Bold"/>
                <a:ea typeface="Bellota Bold"/>
                <a:cs typeface="Bellota Bold"/>
                <a:sym typeface="Bellota Bold"/>
              </a:rPr>
              <a:t> </a:t>
            </a:r>
            <a:r>
              <a:rPr lang="en-US" sz="1300" b="1" dirty="0">
                <a:solidFill>
                  <a:srgbClr val="000000"/>
                </a:solidFill>
                <a:latin typeface="Bellota Bold"/>
                <a:ea typeface="Bellota Bold"/>
                <a:cs typeface="Bellota Bold"/>
                <a:sym typeface="Bellota Bold"/>
              </a:rPr>
              <a:t>Nutrition</a:t>
            </a:r>
            <a:r>
              <a:rPr lang="en-US" sz="1300" b="1" dirty="0">
                <a:solidFill>
                  <a:srgbClr val="FFFFFF"/>
                </a:solidFill>
                <a:latin typeface="Bellota Bold"/>
                <a:ea typeface="Bellota Bold"/>
                <a:cs typeface="Bellota Bold"/>
                <a:sym typeface="Bellota Bold"/>
              </a:rPr>
              <a:t> </a:t>
            </a:r>
            <a:r>
              <a:rPr lang="en-US" sz="1300" b="1" dirty="0">
                <a:solidFill>
                  <a:srgbClr val="000000"/>
                </a:solidFill>
                <a:latin typeface="Bellota Bold"/>
                <a:ea typeface="Bellota Bold"/>
                <a:cs typeface="Bellota Bold"/>
                <a:sym typeface="Bellota Bold"/>
              </a:rPr>
              <a:t>Education</a:t>
            </a:r>
            <a:r>
              <a:rPr lang="en-US" sz="1300" b="1" dirty="0">
                <a:solidFill>
                  <a:srgbClr val="FFFFFF"/>
                </a:solidFill>
                <a:latin typeface="Bellota Bold"/>
                <a:ea typeface="Bellota Bold"/>
                <a:cs typeface="Bellota Bold"/>
                <a:sym typeface="Bellota Bold"/>
              </a:rPr>
              <a:t> </a:t>
            </a:r>
            <a:r>
              <a:rPr lang="en-US" sz="1300" b="1" dirty="0">
                <a:solidFill>
                  <a:srgbClr val="000000"/>
                </a:solidFill>
                <a:latin typeface="Bellota Bold"/>
                <a:ea typeface="Bellota Bold"/>
                <a:cs typeface="Bellota Bold"/>
                <a:sym typeface="Bellota Bold"/>
              </a:rPr>
              <a:t>Beyond</a:t>
            </a:r>
            <a:r>
              <a:rPr lang="en-US" sz="1300" b="1" dirty="0">
                <a:solidFill>
                  <a:srgbClr val="FFFFFF"/>
                </a:solidFill>
                <a:latin typeface="Bellota Bold"/>
                <a:ea typeface="Bellota Bold"/>
                <a:cs typeface="Bellota Bold"/>
                <a:sym typeface="Bellota Bold"/>
              </a:rPr>
              <a:t> </a:t>
            </a:r>
            <a:r>
              <a:rPr lang="en-US" sz="1300" b="1" dirty="0">
                <a:solidFill>
                  <a:srgbClr val="000000"/>
                </a:solidFill>
                <a:latin typeface="Bellota Bold"/>
                <a:ea typeface="Bellota Bold"/>
                <a:cs typeface="Bellota Bold"/>
                <a:sym typeface="Bellota Bold"/>
              </a:rPr>
              <a:t>the</a:t>
            </a:r>
            <a:r>
              <a:rPr lang="en-US" sz="1300" b="1" dirty="0">
                <a:solidFill>
                  <a:srgbClr val="FFFFFF"/>
                </a:solidFill>
                <a:latin typeface="Bellota Bold"/>
                <a:ea typeface="Bellota Bold"/>
                <a:cs typeface="Bellota Bold"/>
                <a:sym typeface="Bellota Bold"/>
              </a:rPr>
              <a:t> </a:t>
            </a:r>
            <a:r>
              <a:rPr lang="en-US" sz="1300" b="1" dirty="0">
                <a:solidFill>
                  <a:srgbClr val="000000"/>
                </a:solidFill>
                <a:latin typeface="Bellota Bold"/>
                <a:ea typeface="Bellota Bold"/>
                <a:cs typeface="Bellota Bold"/>
                <a:sym typeface="Bellota Bold"/>
              </a:rPr>
              <a:t>Classroom</a:t>
            </a:r>
          </a:p>
        </p:txBody>
      </p:sp>
      <p:sp>
        <p:nvSpPr>
          <p:cNvPr id="18" name="TextBox 18"/>
          <p:cNvSpPr txBox="1"/>
          <p:nvPr/>
        </p:nvSpPr>
        <p:spPr>
          <a:xfrm>
            <a:off x="4532595" y="4694101"/>
            <a:ext cx="80324" cy="235934"/>
          </a:xfrm>
          <a:prstGeom prst="rect">
            <a:avLst/>
          </a:prstGeom>
        </p:spPr>
        <p:txBody>
          <a:bodyPr lIns="0" tIns="0" rIns="0" bIns="0" rtlCol="0" anchor="t">
            <a:spAutoFit/>
          </a:bodyPr>
          <a:lstStyle/>
          <a:p>
            <a:pPr algn="l">
              <a:lnSpc>
                <a:spcPts val="1820"/>
              </a:lnSpc>
            </a:pPr>
            <a:r>
              <a:rPr lang="en-US" sz="1300">
                <a:solidFill>
                  <a:srgbClr val="FFFFFF"/>
                </a:solidFill>
                <a:latin typeface="Satisfy"/>
                <a:ea typeface="Satisfy"/>
                <a:cs typeface="Satisfy"/>
                <a:sym typeface="Satisfy"/>
              </a:rPr>
              <a:t>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4"/>
            <a:stretch>
              <a:fillRect/>
            </a:stretch>
          </a:blipFill>
        </p:spPr>
      </p:sp>
      <p:sp>
        <p:nvSpPr>
          <p:cNvPr id="4" name="Freeform 4"/>
          <p:cNvSpPr/>
          <p:nvPr/>
        </p:nvSpPr>
        <p:spPr>
          <a:xfrm>
            <a:off x="48" y="3313291"/>
            <a:ext cx="9143952" cy="438530"/>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4297651" y="4465977"/>
            <a:ext cx="548697" cy="677399"/>
          </a:xfrm>
          <a:custGeom>
            <a:avLst/>
            <a:gdLst/>
            <a:ahLst/>
            <a:cxnLst/>
            <a:rect l="l" t="t" r="r" b="b"/>
            <a:pathLst>
              <a:path w="548697" h="677399">
                <a:moveTo>
                  <a:pt x="0" y="0"/>
                </a:moveTo>
                <a:lnTo>
                  <a:pt x="548698" y="0"/>
                </a:lnTo>
                <a:lnTo>
                  <a:pt x="548698" y="677399"/>
                </a:lnTo>
                <a:lnTo>
                  <a:pt x="0" y="677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2710958" y="694706"/>
            <a:ext cx="5366242" cy="276999"/>
          </a:xfrm>
          <a:prstGeom prst="rect">
            <a:avLst/>
          </a:prstGeom>
        </p:spPr>
        <p:txBody>
          <a:bodyPr wrap="square" lIns="0" tIns="0" rIns="0" bIns="0" rtlCol="0" anchor="t">
            <a:spAutoFit/>
          </a:bodyPr>
          <a:lstStyle/>
          <a:p>
            <a:pPr algn="l">
              <a:lnSpc>
                <a:spcPts val="1600"/>
              </a:lnSpc>
            </a:pPr>
            <a:r>
              <a:rPr lang="en-US" sz="3200">
                <a:solidFill>
                  <a:srgbClr val="423C41"/>
                </a:solidFill>
                <a:latin typeface="Satisfy"/>
                <a:ea typeface="Satisfy"/>
                <a:cs typeface="Satisfy"/>
                <a:sym typeface="Satisfy"/>
              </a:rPr>
              <a:t>Goal 3: Physical Activity</a:t>
            </a:r>
          </a:p>
        </p:txBody>
      </p:sp>
      <p:sp>
        <p:nvSpPr>
          <p:cNvPr id="9" name="TextBox 9"/>
          <p:cNvSpPr txBox="1"/>
          <p:nvPr/>
        </p:nvSpPr>
        <p:spPr>
          <a:xfrm>
            <a:off x="4762710" y="924906"/>
            <a:ext cx="41319" cy="303019"/>
          </a:xfrm>
          <a:prstGeom prst="rect">
            <a:avLst/>
          </a:prstGeom>
        </p:spPr>
        <p:txBody>
          <a:bodyPr lIns="0" tIns="0" rIns="0" bIns="0" rtlCol="0" anchor="t">
            <a:spAutoFit/>
          </a:bodyPr>
          <a:lstStyle/>
          <a:p>
            <a:pPr algn="l">
              <a:lnSpc>
                <a:spcPts val="2750"/>
              </a:lnSpc>
            </a:pPr>
            <a:r>
              <a:rPr lang="en-US" sz="1100" b="1">
                <a:solidFill>
                  <a:srgbClr val="423C41"/>
                </a:solidFill>
                <a:latin typeface="Bellota Bold"/>
                <a:ea typeface="Bellota Bold"/>
                <a:cs typeface="Bellota Bold"/>
                <a:sym typeface="Bellota Bold"/>
              </a:rPr>
              <a:t> </a:t>
            </a:r>
          </a:p>
        </p:txBody>
      </p:sp>
      <p:sp>
        <p:nvSpPr>
          <p:cNvPr id="10" name="TextBox 10"/>
          <p:cNvSpPr txBox="1"/>
          <p:nvPr/>
        </p:nvSpPr>
        <p:spPr>
          <a:xfrm>
            <a:off x="1315698" y="3483959"/>
            <a:ext cx="6680864" cy="382391"/>
          </a:xfrm>
          <a:prstGeom prst="rect">
            <a:avLst/>
          </a:prstGeom>
        </p:spPr>
        <p:txBody>
          <a:bodyPr lIns="0" tIns="0" rIns="0" bIns="0" rtlCol="0" anchor="t">
            <a:spAutoFit/>
          </a:bodyPr>
          <a:lstStyle/>
          <a:p>
            <a:pPr algn="l">
              <a:lnSpc>
                <a:spcPts val="1524"/>
              </a:lnSpc>
            </a:pPr>
            <a:r>
              <a:rPr lang="en-US" sz="1100" b="1" dirty="0">
                <a:solidFill>
                  <a:srgbClr val="000000"/>
                </a:solidFill>
                <a:latin typeface="Bellota Bold"/>
                <a:ea typeface="Bellota Bold"/>
                <a:cs typeface="Bellota Bold"/>
                <a:sym typeface="Bellota Bold"/>
              </a:rPr>
              <a:t>Goal: By the end of the school year, create and distribute an "Active Classroom Toolkit" to 100% of teachers, providing easy-to-use movement strategies for integrating physical activity into daily instruction.</a:t>
            </a:r>
          </a:p>
        </p:txBody>
      </p:sp>
      <p:sp>
        <p:nvSpPr>
          <p:cNvPr id="11" name="TextBox 11"/>
          <p:cNvSpPr txBox="1"/>
          <p:nvPr/>
        </p:nvSpPr>
        <p:spPr>
          <a:xfrm>
            <a:off x="286998" y="1058256"/>
            <a:ext cx="8476002" cy="333425"/>
          </a:xfrm>
          <a:prstGeom prst="rect">
            <a:avLst/>
          </a:prstGeom>
        </p:spPr>
        <p:txBody>
          <a:bodyPr wrap="square" lIns="0" tIns="0" rIns="0" bIns="0" rtlCol="0" anchor="t">
            <a:spAutoFit/>
          </a:bodyPr>
          <a:lstStyle/>
          <a:p>
            <a:pPr algn="l">
              <a:lnSpc>
                <a:spcPts val="1349"/>
              </a:lnSpc>
            </a:pPr>
            <a:r>
              <a:rPr lang="en-US" sz="1100" b="1" dirty="0">
                <a:solidFill>
                  <a:srgbClr val="423C41"/>
                </a:solidFill>
                <a:latin typeface="Bellota Bold"/>
                <a:ea typeface="Bellota Bold"/>
                <a:cs typeface="Bellota Bold"/>
                <a:sym typeface="Bellota Bold"/>
              </a:rPr>
              <a:t>Children and adolescents should participate in at least sixty (60) minutes of physical activity everyday. A substantial  percentage of </a:t>
            </a:r>
          </a:p>
        </p:txBody>
      </p:sp>
      <p:sp>
        <p:nvSpPr>
          <p:cNvPr id="12" name="TextBox 12"/>
          <p:cNvSpPr txBox="1"/>
          <p:nvPr/>
        </p:nvSpPr>
        <p:spPr>
          <a:xfrm>
            <a:off x="286998" y="1229706"/>
            <a:ext cx="8632146" cy="1500411"/>
          </a:xfrm>
          <a:prstGeom prst="rect">
            <a:avLst/>
          </a:prstGeom>
        </p:spPr>
        <p:txBody>
          <a:bodyPr lIns="0" tIns="0" rIns="0" bIns="0" rtlCol="0" anchor="t">
            <a:spAutoFit/>
          </a:bodyPr>
          <a:lstStyle/>
          <a:p>
            <a:pPr algn="just">
              <a:lnSpc>
                <a:spcPts val="1349"/>
              </a:lnSpc>
            </a:pPr>
            <a:r>
              <a:rPr lang="en-US" sz="1100" b="1" dirty="0">
                <a:solidFill>
                  <a:srgbClr val="423C41"/>
                </a:solidFill>
                <a:latin typeface="Bellota Bold"/>
                <a:ea typeface="Bellota Bold"/>
                <a:cs typeface="Bellota Bold"/>
                <a:sym typeface="Bellota Bold"/>
              </a:rPr>
              <a:t>    Students’ physical activity can be provided through a comprehensive school physical activity program which includes quality physical education as the foundation; physical activity before, during, and after school; staff involvement; and family and community engagement. Schools may promote opportunities for physical activity via in-school announcements, newsletters, posters, etc. The district is committed to providing these opportunities, and schools will ensure that these varied physical activity opportunities are in addition to, and not as a substitute for, physical Education. The district encourages the use of physical activity as a reward when feasible. Physical activity during the school day (including, but not limited to, recess, classroom physical activity breaks, or physical education) will not be withheld as punishment for any reason. This does not include participation on sports teams or with other sports-related after school activities, nor does it include participation on sports teams with speciﬁc academic requirements.</a:t>
            </a:r>
          </a:p>
        </p:txBody>
      </p:sp>
      <p:sp>
        <p:nvSpPr>
          <p:cNvPr id="13" name="TextBox 13"/>
          <p:cNvSpPr txBox="1"/>
          <p:nvPr/>
        </p:nvSpPr>
        <p:spPr>
          <a:xfrm>
            <a:off x="2057401" y="3094063"/>
            <a:ext cx="5334000" cy="219227"/>
          </a:xfrm>
          <a:prstGeom prst="rect">
            <a:avLst/>
          </a:prstGeom>
        </p:spPr>
        <p:txBody>
          <a:bodyPr wrap="square" lIns="0" tIns="0" rIns="0" bIns="0" rtlCol="0" anchor="t">
            <a:spAutoFit/>
          </a:bodyPr>
          <a:lstStyle/>
          <a:p>
            <a:pPr algn="l">
              <a:lnSpc>
                <a:spcPts val="1820"/>
              </a:lnSpc>
            </a:pPr>
            <a:r>
              <a:rPr lang="en-US" sz="1300" b="1" dirty="0">
                <a:solidFill>
                  <a:srgbClr val="000000"/>
                </a:solidFill>
                <a:latin typeface="Bellota Bold"/>
                <a:ea typeface="Bellota Bold"/>
                <a:cs typeface="Bellota Bold"/>
                <a:sym typeface="Bellota Bold"/>
              </a:rPr>
              <a:t>Smart Goal: Develop an Active Classroom Toolkit for Teachers</a:t>
            </a:r>
          </a:p>
        </p:txBody>
      </p:sp>
      <p:sp>
        <p:nvSpPr>
          <p:cNvPr id="14" name="TextBox 14"/>
          <p:cNvSpPr txBox="1"/>
          <p:nvPr/>
        </p:nvSpPr>
        <p:spPr>
          <a:xfrm>
            <a:off x="4538472" y="4694101"/>
            <a:ext cx="68370" cy="235934"/>
          </a:xfrm>
          <a:prstGeom prst="rect">
            <a:avLst/>
          </a:prstGeom>
        </p:spPr>
        <p:txBody>
          <a:bodyPr lIns="0" tIns="0" rIns="0" bIns="0" rtlCol="0" anchor="t">
            <a:spAutoFit/>
          </a:bodyPr>
          <a:lstStyle/>
          <a:p>
            <a:pPr algn="l">
              <a:lnSpc>
                <a:spcPts val="1820"/>
              </a:lnSpc>
            </a:pPr>
            <a:r>
              <a:rPr lang="en-US" sz="1300">
                <a:solidFill>
                  <a:srgbClr val="FFFFFF"/>
                </a:solidFill>
                <a:latin typeface="Satisfy"/>
                <a:ea typeface="Satisfy"/>
                <a:cs typeface="Satisfy"/>
                <a:sym typeface="Satisfy"/>
              </a:rPr>
              <a:t>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8" y="0"/>
            <a:ext cx="9143952" cy="5143500"/>
          </a:xfrm>
          <a:custGeom>
            <a:avLst/>
            <a:gdLst/>
            <a:ahLst/>
            <a:cxnLst/>
            <a:rect l="l" t="t" r="r" b="b"/>
            <a:pathLst>
              <a:path w="9143952" h="5143500">
                <a:moveTo>
                  <a:pt x="0" y="0"/>
                </a:moveTo>
                <a:lnTo>
                  <a:pt x="9143952" y="0"/>
                </a:lnTo>
                <a:lnTo>
                  <a:pt x="9143952" y="5143500"/>
                </a:lnTo>
                <a:lnTo>
                  <a:pt x="0" y="5143500"/>
                </a:lnTo>
                <a:lnTo>
                  <a:pt x="0" y="0"/>
                </a:lnTo>
                <a:close/>
              </a:path>
            </a:pathLst>
          </a:custGeom>
          <a:blipFill>
            <a:blip r:embed="rId4"/>
            <a:stretch>
              <a:fillRect/>
            </a:stretch>
          </a:blipFill>
        </p:spPr>
      </p:sp>
      <p:sp>
        <p:nvSpPr>
          <p:cNvPr id="4" name="Freeform 4"/>
          <p:cNvSpPr/>
          <p:nvPr/>
        </p:nvSpPr>
        <p:spPr>
          <a:xfrm>
            <a:off x="48" y="3586172"/>
            <a:ext cx="9143952" cy="1557328"/>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016546" y="1138047"/>
            <a:ext cx="7111003" cy="3160900"/>
          </a:xfrm>
          <a:custGeom>
            <a:avLst/>
            <a:gdLst/>
            <a:ahLst/>
            <a:cxnLst/>
            <a:rect l="l" t="t" r="r" b="b"/>
            <a:pathLst>
              <a:path w="7111003" h="3160900">
                <a:moveTo>
                  <a:pt x="0" y="0"/>
                </a:moveTo>
                <a:lnTo>
                  <a:pt x="7111003" y="0"/>
                </a:lnTo>
                <a:lnTo>
                  <a:pt x="7111003" y="3160900"/>
                </a:lnTo>
                <a:lnTo>
                  <a:pt x="0" y="3160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016546" y="467697"/>
            <a:ext cx="7111003" cy="649348"/>
          </a:xfrm>
          <a:custGeom>
            <a:avLst/>
            <a:gdLst/>
            <a:ahLst/>
            <a:cxnLst/>
            <a:rect l="l" t="t" r="r" b="b"/>
            <a:pathLst>
              <a:path w="7111003" h="649348">
                <a:moveTo>
                  <a:pt x="0" y="0"/>
                </a:moveTo>
                <a:lnTo>
                  <a:pt x="7111003" y="0"/>
                </a:lnTo>
                <a:lnTo>
                  <a:pt x="7111003" y="649347"/>
                </a:lnTo>
                <a:lnTo>
                  <a:pt x="0" y="6493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4297651" y="4465977"/>
            <a:ext cx="548697" cy="677399"/>
          </a:xfrm>
          <a:custGeom>
            <a:avLst/>
            <a:gdLst/>
            <a:ahLst/>
            <a:cxnLst/>
            <a:rect l="l" t="t" r="r" b="b"/>
            <a:pathLst>
              <a:path w="548697" h="677399">
                <a:moveTo>
                  <a:pt x="0" y="0"/>
                </a:moveTo>
                <a:lnTo>
                  <a:pt x="548698" y="0"/>
                </a:lnTo>
                <a:lnTo>
                  <a:pt x="548698" y="677399"/>
                </a:lnTo>
                <a:lnTo>
                  <a:pt x="0" y="6773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2549871" y="428006"/>
            <a:ext cx="4120820" cy="577101"/>
          </a:xfrm>
          <a:prstGeom prst="rect">
            <a:avLst/>
          </a:prstGeom>
        </p:spPr>
        <p:txBody>
          <a:bodyPr lIns="0" tIns="0" rIns="0" bIns="0" rtlCol="0" anchor="t">
            <a:spAutoFit/>
          </a:bodyPr>
          <a:lstStyle/>
          <a:p>
            <a:pPr algn="l">
              <a:lnSpc>
                <a:spcPts val="4480"/>
              </a:lnSpc>
            </a:pPr>
            <a:r>
              <a:rPr lang="en-US" sz="3200" dirty="0">
                <a:solidFill>
                  <a:srgbClr val="423C41"/>
                </a:solidFill>
                <a:latin typeface="Satisfy"/>
                <a:ea typeface="Satisfy"/>
                <a:cs typeface="Satisfy"/>
                <a:sym typeface="Satisfy"/>
              </a:rPr>
              <a:t>Goal 4: Physical Education</a:t>
            </a:r>
          </a:p>
        </p:txBody>
      </p:sp>
      <p:sp>
        <p:nvSpPr>
          <p:cNvPr id="10" name="TextBox 10"/>
          <p:cNvSpPr txBox="1"/>
          <p:nvPr/>
        </p:nvSpPr>
        <p:spPr>
          <a:xfrm>
            <a:off x="1080049" y="1205322"/>
            <a:ext cx="7016458" cy="1632890"/>
          </a:xfrm>
          <a:prstGeom prst="rect">
            <a:avLst/>
          </a:prstGeom>
        </p:spPr>
        <p:txBody>
          <a:bodyPr lIns="0" tIns="0" rIns="0" bIns="0" rtlCol="0" anchor="t">
            <a:spAutoFit/>
          </a:bodyPr>
          <a:lstStyle/>
          <a:p>
            <a:pPr algn="l">
              <a:lnSpc>
                <a:spcPts val="1425"/>
              </a:lnSpc>
            </a:pPr>
            <a:r>
              <a:rPr lang="en-US" sz="1200" b="1">
                <a:solidFill>
                  <a:srgbClr val="423C41"/>
                </a:solidFill>
                <a:latin typeface="Bellota Bold"/>
                <a:ea typeface="Bellota Bold"/>
                <a:cs typeface="Bellota Bold"/>
                <a:sym typeface="Bellota Bold"/>
              </a:rPr>
              <a:t>The district will provide students with physical education using an age-appropriate, sequential physical education curriculum consistent with national and state standards for physical education. The physical education curriculum will promote the beneﬁts of a physically active lifestyle and will help students develop skills to engage in lifelong healthy habits and incorporate essential health education concepts. The curriculum will support the essential components of physical education. All students will be provided equal opportunities to participate in physical education classes. The district will make appropriate accommodations to allow for equitable participation for all students and will adapt physical education classes and equipment as necessary.</a:t>
            </a:r>
          </a:p>
        </p:txBody>
      </p:sp>
      <p:sp>
        <p:nvSpPr>
          <p:cNvPr id="11" name="TextBox 11"/>
          <p:cNvSpPr txBox="1"/>
          <p:nvPr/>
        </p:nvSpPr>
        <p:spPr>
          <a:xfrm>
            <a:off x="1995792" y="2983630"/>
            <a:ext cx="5776608" cy="219227"/>
          </a:xfrm>
          <a:prstGeom prst="rect">
            <a:avLst/>
          </a:prstGeom>
        </p:spPr>
        <p:txBody>
          <a:bodyPr wrap="square" lIns="0" tIns="0" rIns="0" bIns="0" rtlCol="0" anchor="t">
            <a:spAutoFit/>
          </a:bodyPr>
          <a:lstStyle/>
          <a:p>
            <a:pPr algn="l">
              <a:lnSpc>
                <a:spcPts val="1820"/>
              </a:lnSpc>
            </a:pPr>
            <a:r>
              <a:rPr lang="en-US" sz="1300" b="1" dirty="0">
                <a:solidFill>
                  <a:srgbClr val="000000"/>
                </a:solidFill>
                <a:latin typeface="Bellota Bold"/>
                <a:ea typeface="Bellota Bold"/>
                <a:cs typeface="Bellota Bold"/>
                <a:sym typeface="Bellota Bold"/>
              </a:rPr>
              <a:t>Smart Goal: Implement a District-Wide Fitness Benchmark Assessment</a:t>
            </a:r>
          </a:p>
        </p:txBody>
      </p:sp>
      <p:sp>
        <p:nvSpPr>
          <p:cNvPr id="12" name="TextBox 12"/>
          <p:cNvSpPr txBox="1"/>
          <p:nvPr/>
        </p:nvSpPr>
        <p:spPr>
          <a:xfrm>
            <a:off x="1537249" y="3373526"/>
            <a:ext cx="5970641" cy="572891"/>
          </a:xfrm>
          <a:prstGeom prst="rect">
            <a:avLst/>
          </a:prstGeom>
        </p:spPr>
        <p:txBody>
          <a:bodyPr lIns="0" tIns="0" rIns="0" bIns="0" rtlCol="0" anchor="t">
            <a:spAutoFit/>
          </a:bodyPr>
          <a:lstStyle/>
          <a:p>
            <a:pPr algn="l">
              <a:lnSpc>
                <a:spcPts val="1508"/>
              </a:lnSpc>
            </a:pPr>
            <a:r>
              <a:rPr lang="en-US" sz="1100" b="1">
                <a:solidFill>
                  <a:srgbClr val="000000"/>
                </a:solidFill>
                <a:latin typeface="Bellota Bold"/>
                <a:ea typeface="Bellota Bold"/>
                <a:cs typeface="Bellota Bold"/>
                <a:sym typeface="Bellota Bold"/>
              </a:rPr>
              <a:t>Goal: By the end of the school year, 100% of students in grades 2,5,8, and PE1 will complete a district-wide ﬁtness assessment, with baseline and follow-up measurements to track individual progress.</a:t>
            </a:r>
          </a:p>
        </p:txBody>
      </p:sp>
      <p:sp>
        <p:nvSpPr>
          <p:cNvPr id="13" name="TextBox 13"/>
          <p:cNvSpPr txBox="1"/>
          <p:nvPr/>
        </p:nvSpPr>
        <p:spPr>
          <a:xfrm>
            <a:off x="4535329" y="4694101"/>
            <a:ext cx="74771" cy="235934"/>
          </a:xfrm>
          <a:prstGeom prst="rect">
            <a:avLst/>
          </a:prstGeom>
        </p:spPr>
        <p:txBody>
          <a:bodyPr lIns="0" tIns="0" rIns="0" bIns="0" rtlCol="0" anchor="t">
            <a:spAutoFit/>
          </a:bodyPr>
          <a:lstStyle/>
          <a:p>
            <a:pPr algn="l">
              <a:lnSpc>
                <a:spcPts val="1820"/>
              </a:lnSpc>
            </a:pPr>
            <a:r>
              <a:rPr lang="en-US" sz="1300">
                <a:solidFill>
                  <a:srgbClr val="FFFFFF"/>
                </a:solidFill>
                <a:latin typeface="Satisfy"/>
                <a:ea typeface="Satisfy"/>
                <a:cs typeface="Satisfy"/>
                <a:sym typeface="Satisfy"/>
              </a:rPr>
              <a:t>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8" y="3586172"/>
            <a:ext cx="9143952" cy="1557328"/>
          </a:xfrm>
          <a:custGeom>
            <a:avLst/>
            <a:gdLst/>
            <a:ahLst/>
            <a:cxnLst/>
            <a:rect l="l" t="t" r="r" b="b"/>
            <a:pathLst>
              <a:path w="9143952" h="1557328">
                <a:moveTo>
                  <a:pt x="0" y="0"/>
                </a:moveTo>
                <a:lnTo>
                  <a:pt x="9143952" y="0"/>
                </a:lnTo>
                <a:lnTo>
                  <a:pt x="9143952" y="1557328"/>
                </a:lnTo>
                <a:lnTo>
                  <a:pt x="0" y="1557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4297651" y="4465977"/>
            <a:ext cx="548697" cy="677399"/>
          </a:xfrm>
          <a:custGeom>
            <a:avLst/>
            <a:gdLst/>
            <a:ahLst/>
            <a:cxnLst/>
            <a:rect l="l" t="t" r="r" b="b"/>
            <a:pathLst>
              <a:path w="548697" h="677399">
                <a:moveTo>
                  <a:pt x="0" y="0"/>
                </a:moveTo>
                <a:lnTo>
                  <a:pt x="548698" y="0"/>
                </a:lnTo>
                <a:lnTo>
                  <a:pt x="548698" y="677399"/>
                </a:lnTo>
                <a:lnTo>
                  <a:pt x="0" y="6773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990600" y="694706"/>
            <a:ext cx="7315200" cy="2704202"/>
          </a:xfrm>
          <a:prstGeom prst="rect">
            <a:avLst/>
          </a:prstGeom>
        </p:spPr>
        <p:txBody>
          <a:bodyPr wrap="square" lIns="0" tIns="0" rIns="0" bIns="0" rtlCol="0" anchor="t">
            <a:spAutoFit/>
          </a:bodyPr>
          <a:lstStyle/>
          <a:p>
            <a:pPr algn="ctr">
              <a:lnSpc>
                <a:spcPts val="1600"/>
              </a:lnSpc>
            </a:pPr>
            <a:r>
              <a:rPr lang="en-US" sz="3200" dirty="0">
                <a:solidFill>
                  <a:srgbClr val="423C41"/>
                </a:solidFill>
                <a:latin typeface="Satisfy"/>
                <a:ea typeface="Satisfy"/>
                <a:cs typeface="Satisfy"/>
                <a:sym typeface="Satisfy"/>
              </a:rPr>
              <a:t>Goal 5: Staff Health</a:t>
            </a:r>
          </a:p>
          <a:p>
            <a:pPr algn="ctr">
              <a:lnSpc>
                <a:spcPts val="1600"/>
              </a:lnSpc>
            </a:pPr>
            <a:endParaRPr lang="en-US" sz="3200" dirty="0">
              <a:solidFill>
                <a:srgbClr val="423C41"/>
              </a:solidFill>
              <a:latin typeface="Satisfy"/>
              <a:ea typeface="Satisfy"/>
              <a:cs typeface="Satisfy"/>
              <a:sym typeface="Satisfy"/>
            </a:endParaRPr>
          </a:p>
          <a:p>
            <a:pPr algn="ctr">
              <a:lnSpc>
                <a:spcPts val="1959"/>
              </a:lnSpc>
            </a:pPr>
            <a:r>
              <a:rPr lang="en-US" sz="1399" b="1" dirty="0">
                <a:solidFill>
                  <a:srgbClr val="222222"/>
                </a:solidFill>
                <a:latin typeface="Bellota Bold"/>
                <a:ea typeface="Bellota Bold"/>
                <a:cs typeface="Bellota Bold"/>
                <a:sym typeface="Bellota Bold"/>
              </a:rPr>
              <a:t>To increase staff participation in the Dillon School District Four health screening and annual mammograms by 5% annually.</a:t>
            </a:r>
          </a:p>
          <a:p>
            <a:pPr algn="ctr">
              <a:lnSpc>
                <a:spcPts val="1959"/>
              </a:lnSpc>
            </a:pPr>
            <a:endParaRPr lang="en-US" sz="1399" b="1" dirty="0">
              <a:solidFill>
                <a:srgbClr val="222222"/>
              </a:solidFill>
              <a:latin typeface="Bellota Bold"/>
              <a:ea typeface="Bellota Bold"/>
              <a:cs typeface="Bellota Bold"/>
              <a:sym typeface="Bellota Bold"/>
            </a:endParaRPr>
          </a:p>
          <a:p>
            <a:pPr algn="ctr">
              <a:lnSpc>
                <a:spcPts val="1959"/>
              </a:lnSpc>
            </a:pPr>
            <a:endParaRPr lang="en-US" sz="1399" b="1" dirty="0">
              <a:solidFill>
                <a:srgbClr val="222222"/>
              </a:solidFill>
              <a:latin typeface="Bellota Bold"/>
              <a:ea typeface="Bellota Bold"/>
              <a:cs typeface="Bellota Bold"/>
              <a:sym typeface="Bellota Bold"/>
            </a:endParaRPr>
          </a:p>
          <a:p>
            <a:pPr algn="ctr">
              <a:lnSpc>
                <a:spcPts val="1959"/>
              </a:lnSpc>
            </a:pPr>
            <a:endParaRPr lang="en-US" sz="1399" b="1" dirty="0">
              <a:solidFill>
                <a:srgbClr val="222222"/>
              </a:solidFill>
              <a:latin typeface="Bellota Bold"/>
              <a:ea typeface="Bellota Bold"/>
              <a:cs typeface="Bellota Bold"/>
              <a:sym typeface="Bellota Bold"/>
            </a:endParaRPr>
          </a:p>
          <a:p>
            <a:pPr algn="ctr">
              <a:lnSpc>
                <a:spcPts val="1959"/>
              </a:lnSpc>
            </a:pPr>
            <a:endParaRPr lang="en-US" sz="1399" b="1" dirty="0">
              <a:solidFill>
                <a:srgbClr val="222222"/>
              </a:solidFill>
              <a:latin typeface="Bellota Bold"/>
              <a:ea typeface="Bellota Bold"/>
              <a:cs typeface="Bellota Bold"/>
              <a:sym typeface="Bellota Bold"/>
            </a:endParaRPr>
          </a:p>
          <a:p>
            <a:pPr algn="ctr">
              <a:lnSpc>
                <a:spcPts val="1959"/>
              </a:lnSpc>
            </a:pPr>
            <a:endParaRPr lang="en-US" sz="1399" b="1" dirty="0">
              <a:solidFill>
                <a:srgbClr val="222222"/>
              </a:solidFill>
              <a:latin typeface="Bellota Bold"/>
              <a:ea typeface="Bellota Bold"/>
              <a:cs typeface="Bellota Bold"/>
              <a:sym typeface="Bellota Bold"/>
            </a:endParaRPr>
          </a:p>
          <a:p>
            <a:pPr algn="ctr">
              <a:lnSpc>
                <a:spcPts val="1959"/>
              </a:lnSpc>
            </a:pPr>
            <a:endParaRPr lang="en-US" sz="1399" b="1" dirty="0">
              <a:solidFill>
                <a:srgbClr val="222222"/>
              </a:solidFill>
              <a:latin typeface="Bellota Bold"/>
              <a:ea typeface="Bellota Bold"/>
              <a:cs typeface="Bellota Bold"/>
              <a:sym typeface="Bellota Bold"/>
            </a:endParaRPr>
          </a:p>
          <a:p>
            <a:pPr>
              <a:lnSpc>
                <a:spcPts val="1959"/>
              </a:lnSpc>
            </a:pPr>
            <a:endParaRPr lang="en-US" sz="1399" b="1" dirty="0">
              <a:solidFill>
                <a:srgbClr val="222222"/>
              </a:solidFill>
              <a:latin typeface="Bellota Bold"/>
              <a:ea typeface="Bellota Bold"/>
              <a:cs typeface="Bellota Bold"/>
              <a:sym typeface="Bellota Bold"/>
            </a:endParaRPr>
          </a:p>
        </p:txBody>
      </p:sp>
      <p:sp>
        <p:nvSpPr>
          <p:cNvPr id="10" name="TextBox 10"/>
          <p:cNvSpPr txBox="1"/>
          <p:nvPr/>
        </p:nvSpPr>
        <p:spPr>
          <a:xfrm>
            <a:off x="1284514" y="3841876"/>
            <a:ext cx="1892751" cy="200511"/>
          </a:xfrm>
          <a:prstGeom prst="rect">
            <a:avLst/>
          </a:prstGeom>
        </p:spPr>
        <p:txBody>
          <a:bodyPr wrap="square" lIns="0" tIns="0" rIns="0" bIns="0" rtlCol="0" anchor="t">
            <a:spAutoFit/>
          </a:bodyPr>
          <a:lstStyle/>
          <a:p>
            <a:pPr algn="l">
              <a:lnSpc>
                <a:spcPts val="1575"/>
              </a:lnSpc>
            </a:pPr>
            <a:r>
              <a:rPr lang="en-US" sz="1300" b="1" dirty="0">
                <a:solidFill>
                  <a:srgbClr val="222222"/>
                </a:solidFill>
                <a:latin typeface="Bellota Bold"/>
                <a:ea typeface="Bellota Bold"/>
                <a:cs typeface="Bellota Bold"/>
                <a:sym typeface="Bellota Bold"/>
              </a:rPr>
              <a:t>Action Steps:</a:t>
            </a:r>
          </a:p>
        </p:txBody>
      </p:sp>
      <p:sp>
        <p:nvSpPr>
          <p:cNvPr id="11" name="TextBox 11"/>
          <p:cNvSpPr txBox="1"/>
          <p:nvPr/>
        </p:nvSpPr>
        <p:spPr>
          <a:xfrm>
            <a:off x="1284514" y="4047881"/>
            <a:ext cx="132026" cy="400536"/>
          </a:xfrm>
          <a:prstGeom prst="rect">
            <a:avLst/>
          </a:prstGeom>
        </p:spPr>
        <p:txBody>
          <a:bodyPr lIns="0" tIns="0" rIns="0" bIns="0" rtlCol="0" anchor="t">
            <a:spAutoFit/>
          </a:bodyPr>
          <a:lstStyle/>
          <a:p>
            <a:pPr algn="l">
              <a:lnSpc>
                <a:spcPts val="1575"/>
              </a:lnSpc>
            </a:pPr>
            <a:r>
              <a:rPr lang="en-US" sz="1300" b="1" dirty="0">
                <a:solidFill>
                  <a:srgbClr val="222222"/>
                </a:solidFill>
                <a:latin typeface="Bellota Bold"/>
                <a:ea typeface="Bellota Bold"/>
                <a:cs typeface="Bellota Bold"/>
                <a:sym typeface="Bellota Bold"/>
              </a:rPr>
              <a:t>1. 2.</a:t>
            </a:r>
          </a:p>
        </p:txBody>
      </p:sp>
      <p:sp>
        <p:nvSpPr>
          <p:cNvPr id="12" name="TextBox 12"/>
          <p:cNvSpPr txBox="1"/>
          <p:nvPr/>
        </p:nvSpPr>
        <p:spPr>
          <a:xfrm>
            <a:off x="1416540" y="4058868"/>
            <a:ext cx="6616198" cy="405176"/>
          </a:xfrm>
          <a:prstGeom prst="rect">
            <a:avLst/>
          </a:prstGeom>
        </p:spPr>
        <p:txBody>
          <a:bodyPr wrap="square" lIns="0" tIns="0" rIns="0" bIns="0" rtlCol="0" anchor="t">
            <a:spAutoFit/>
          </a:bodyPr>
          <a:lstStyle/>
          <a:p>
            <a:pPr algn="l">
              <a:lnSpc>
                <a:spcPts val="1575"/>
              </a:lnSpc>
            </a:pPr>
            <a:r>
              <a:rPr lang="en-US" sz="1300" b="1" dirty="0">
                <a:solidFill>
                  <a:srgbClr val="222222"/>
                </a:solidFill>
                <a:latin typeface="Bellota Bold"/>
                <a:ea typeface="Bellota Bold"/>
                <a:cs typeface="Bellota Bold"/>
                <a:sym typeface="Bellota Bold"/>
              </a:rPr>
              <a:t>Inform and remind staff of screening dates and locations </a:t>
            </a:r>
          </a:p>
          <a:p>
            <a:pPr algn="l">
              <a:lnSpc>
                <a:spcPts val="1575"/>
              </a:lnSpc>
            </a:pPr>
            <a:r>
              <a:rPr lang="en-US" sz="1300" b="1" dirty="0">
                <a:solidFill>
                  <a:srgbClr val="222222"/>
                </a:solidFill>
                <a:latin typeface="Bellota Bold"/>
                <a:ea typeface="Bellota Bold"/>
                <a:cs typeface="Bellota Bold"/>
                <a:sym typeface="Bellota Bold"/>
              </a:rPr>
              <a:t>Schools will encourage participation through incentives and scheduling</a:t>
            </a:r>
          </a:p>
        </p:txBody>
      </p:sp>
      <p:sp>
        <p:nvSpPr>
          <p:cNvPr id="13" name="TextBox 13"/>
          <p:cNvSpPr txBox="1"/>
          <p:nvPr/>
        </p:nvSpPr>
        <p:spPr>
          <a:xfrm>
            <a:off x="4533805" y="4694101"/>
            <a:ext cx="77800" cy="235934"/>
          </a:xfrm>
          <a:prstGeom prst="rect">
            <a:avLst/>
          </a:prstGeom>
        </p:spPr>
        <p:txBody>
          <a:bodyPr lIns="0" tIns="0" rIns="0" bIns="0" rtlCol="0" anchor="t">
            <a:spAutoFit/>
          </a:bodyPr>
          <a:lstStyle/>
          <a:p>
            <a:pPr algn="l">
              <a:lnSpc>
                <a:spcPts val="1820"/>
              </a:lnSpc>
            </a:pPr>
            <a:r>
              <a:rPr lang="en-US" sz="1300">
                <a:solidFill>
                  <a:srgbClr val="FFFFFF"/>
                </a:solidFill>
                <a:latin typeface="Satisfy"/>
                <a:ea typeface="Satisfy"/>
                <a:cs typeface="Satisfy"/>
                <a:sym typeface="Satisfy"/>
              </a:rPr>
              <a:t>9</a:t>
            </a:r>
          </a:p>
        </p:txBody>
      </p:sp>
      <p:sp>
        <p:nvSpPr>
          <p:cNvPr id="20" name="TextBox 20"/>
          <p:cNvSpPr txBox="1"/>
          <p:nvPr/>
        </p:nvSpPr>
        <p:spPr>
          <a:xfrm>
            <a:off x="2614003" y="2036416"/>
            <a:ext cx="302504" cy="339004"/>
          </a:xfrm>
          <a:prstGeom prst="rect">
            <a:avLst/>
          </a:prstGeom>
        </p:spPr>
        <p:txBody>
          <a:bodyPr lIns="0" tIns="0" rIns="0" bIns="0" rtlCol="0" anchor="t">
            <a:spAutoFit/>
          </a:bodyPr>
          <a:lstStyle/>
          <a:p>
            <a:pPr algn="just">
              <a:lnSpc>
                <a:spcPts val="3119"/>
              </a:lnSpc>
            </a:pPr>
            <a:r>
              <a:rPr lang="en-US" sz="1399" dirty="0">
                <a:solidFill>
                  <a:srgbClr val="000000"/>
                </a:solidFill>
                <a:latin typeface="Arial"/>
                <a:ea typeface="Arial"/>
                <a:cs typeface="Arial"/>
                <a:sym typeface="Arial"/>
              </a:rPr>
              <a:t> </a:t>
            </a:r>
          </a:p>
        </p:txBody>
      </p:sp>
      <p:sp>
        <p:nvSpPr>
          <p:cNvPr id="21" name="TextBox 21"/>
          <p:cNvSpPr txBox="1"/>
          <p:nvPr/>
        </p:nvSpPr>
        <p:spPr>
          <a:xfrm>
            <a:off x="3820506" y="2036416"/>
            <a:ext cx="302504" cy="339004"/>
          </a:xfrm>
          <a:prstGeom prst="rect">
            <a:avLst/>
          </a:prstGeom>
        </p:spPr>
        <p:txBody>
          <a:bodyPr lIns="0" tIns="0" rIns="0" bIns="0" rtlCol="0" anchor="t">
            <a:spAutoFit/>
          </a:bodyPr>
          <a:lstStyle/>
          <a:p>
            <a:pPr algn="just">
              <a:lnSpc>
                <a:spcPts val="3119"/>
              </a:lnSpc>
            </a:pPr>
            <a:r>
              <a:rPr lang="en-US" sz="1399" dirty="0">
                <a:solidFill>
                  <a:srgbClr val="000000"/>
                </a:solidFill>
                <a:latin typeface="Arial"/>
                <a:ea typeface="Arial"/>
                <a:cs typeface="Arial"/>
                <a:sym typeface="Arial"/>
              </a:rPr>
              <a:t> </a:t>
            </a:r>
          </a:p>
        </p:txBody>
      </p:sp>
      <p:graphicFrame>
        <p:nvGraphicFramePr>
          <p:cNvPr id="3" name="Table 2">
            <a:extLst>
              <a:ext uri="{FF2B5EF4-FFF2-40B4-BE49-F238E27FC236}">
                <a16:creationId xmlns:a16="http://schemas.microsoft.com/office/drawing/2014/main" id="{C4A678BD-8B7F-4DD6-9DDF-2D1CEB015664}"/>
              </a:ext>
            </a:extLst>
          </p:cNvPr>
          <p:cNvGraphicFramePr>
            <a:graphicFrameLocks noGrp="1"/>
          </p:cNvGraphicFramePr>
          <p:nvPr>
            <p:extLst>
              <p:ext uri="{D42A27DB-BD31-4B8C-83A1-F6EECF244321}">
                <p14:modId xmlns:p14="http://schemas.microsoft.com/office/powerpoint/2010/main" val="1469894858"/>
              </p:ext>
            </p:extLst>
          </p:nvPr>
        </p:nvGraphicFramePr>
        <p:xfrm>
          <a:off x="888999" y="1933520"/>
          <a:ext cx="7366000" cy="1476375"/>
        </p:xfrm>
        <a:graphic>
          <a:graphicData uri="http://schemas.openxmlformats.org/drawingml/2006/table">
            <a:tbl>
              <a:tblPr>
                <a:tableStyleId>{5C22544A-7EE6-4342-B048-85BDC9FD1C3A}</a:tableStyleId>
              </a:tblPr>
              <a:tblGrid>
                <a:gridCol w="1240389">
                  <a:extLst>
                    <a:ext uri="{9D8B030D-6E8A-4147-A177-3AD203B41FA5}">
                      <a16:colId xmlns:a16="http://schemas.microsoft.com/office/drawing/2014/main" val="2250049089"/>
                    </a:ext>
                  </a:extLst>
                </a:gridCol>
                <a:gridCol w="1230847">
                  <a:extLst>
                    <a:ext uri="{9D8B030D-6E8A-4147-A177-3AD203B41FA5}">
                      <a16:colId xmlns:a16="http://schemas.microsoft.com/office/drawing/2014/main" val="3287192810"/>
                    </a:ext>
                  </a:extLst>
                </a:gridCol>
                <a:gridCol w="1211764">
                  <a:extLst>
                    <a:ext uri="{9D8B030D-6E8A-4147-A177-3AD203B41FA5}">
                      <a16:colId xmlns:a16="http://schemas.microsoft.com/office/drawing/2014/main" val="3285223771"/>
                    </a:ext>
                  </a:extLst>
                </a:gridCol>
                <a:gridCol w="1230847">
                  <a:extLst>
                    <a:ext uri="{9D8B030D-6E8A-4147-A177-3AD203B41FA5}">
                      <a16:colId xmlns:a16="http://schemas.microsoft.com/office/drawing/2014/main" val="1870677085"/>
                    </a:ext>
                  </a:extLst>
                </a:gridCol>
                <a:gridCol w="1230847">
                  <a:extLst>
                    <a:ext uri="{9D8B030D-6E8A-4147-A177-3AD203B41FA5}">
                      <a16:colId xmlns:a16="http://schemas.microsoft.com/office/drawing/2014/main" val="93105048"/>
                    </a:ext>
                  </a:extLst>
                </a:gridCol>
                <a:gridCol w="1221306">
                  <a:extLst>
                    <a:ext uri="{9D8B030D-6E8A-4147-A177-3AD203B41FA5}">
                      <a16:colId xmlns:a16="http://schemas.microsoft.com/office/drawing/2014/main" val="3889109887"/>
                    </a:ext>
                  </a:extLst>
                </a:gridCol>
              </a:tblGrid>
              <a:tr h="333375">
                <a:tc gridSpan="3">
                  <a:txBody>
                    <a:bodyPr/>
                    <a:lstStyle/>
                    <a:p>
                      <a:pPr algn="ctr" fontAlgn="b"/>
                      <a:r>
                        <a:rPr lang="en-US" sz="2000" u="none" strike="noStrike" dirty="0">
                          <a:effectLst/>
                          <a:latin typeface="Satisfy" panose="020B0604020202020204" charset="0"/>
                          <a:ea typeface="Satisfy" panose="020B0604020202020204" charset="0"/>
                        </a:rPr>
                        <a:t>Staff Preventive Health Screenings</a:t>
                      </a:r>
                      <a:endParaRPr lang="en-US" sz="2000" b="0" i="0" u="none" strike="noStrike" dirty="0">
                        <a:solidFill>
                          <a:srgbClr val="000000"/>
                        </a:solidFill>
                        <a:effectLst/>
                        <a:latin typeface="Satisfy" panose="020B0604020202020204" charset="0"/>
                        <a:ea typeface="Satisfy" panose="020B0604020202020204" charset="0"/>
                      </a:endParaRPr>
                    </a:p>
                  </a:txBody>
                  <a:tcPr marL="9525" marR="9525" marT="9525" marB="0" anchor="b"/>
                </a:tc>
                <a:tc hMerge="1">
                  <a:txBody>
                    <a:bodyPr/>
                    <a:lstStyle/>
                    <a:p>
                      <a:endParaRPr lang="en-US"/>
                    </a:p>
                  </a:txBody>
                  <a:tcPr/>
                </a:tc>
                <a:tc hMerge="1">
                  <a:txBody>
                    <a:bodyPr/>
                    <a:lstStyle/>
                    <a:p>
                      <a:endParaRPr lang="en-US"/>
                    </a:p>
                  </a:txBody>
                  <a:tcPr/>
                </a:tc>
                <a:tc gridSpan="3">
                  <a:txBody>
                    <a:bodyPr/>
                    <a:lstStyle/>
                    <a:p>
                      <a:pPr algn="ctr" fontAlgn="b"/>
                      <a:r>
                        <a:rPr lang="en-US" sz="2000" u="none" strike="noStrike" dirty="0">
                          <a:effectLst/>
                          <a:latin typeface="Satisfy" panose="020B0604020202020204" charset="0"/>
                          <a:ea typeface="Satisfy" panose="020B0604020202020204" charset="0"/>
                        </a:rPr>
                        <a:t>Mammograms</a:t>
                      </a:r>
                      <a:endParaRPr lang="en-US" sz="2000" b="0" i="0" u="none" strike="noStrike" dirty="0">
                        <a:solidFill>
                          <a:srgbClr val="000000"/>
                        </a:solidFill>
                        <a:effectLst/>
                        <a:latin typeface="Satisfy" panose="020B0604020202020204" charset="0"/>
                        <a:ea typeface="Satisfy" panose="020B0604020202020204" charset="0"/>
                      </a:endParaRPr>
                    </a:p>
                  </a:txBody>
                  <a:tcPr marL="9525" marR="9525" marT="952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03670027"/>
                  </a:ext>
                </a:extLst>
              </a:tr>
              <a:tr h="190500">
                <a:tc>
                  <a:txBody>
                    <a:bodyPr/>
                    <a:lstStyle/>
                    <a:p>
                      <a:pPr algn="ctr" fontAlgn="b"/>
                      <a:r>
                        <a:rPr lang="en-US" sz="1100" u="none" strike="noStrike">
                          <a:effectLst/>
                        </a:rPr>
                        <a:t>School Year</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Actual </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Goal</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School Year</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Actual</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Goal</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05131818"/>
                  </a:ext>
                </a:extLst>
              </a:tr>
              <a:tr h="190500">
                <a:tc>
                  <a:txBody>
                    <a:bodyPr/>
                    <a:lstStyle/>
                    <a:p>
                      <a:pPr algn="l" fontAlgn="b"/>
                      <a:r>
                        <a:rPr lang="en-US" sz="1100" u="none" strike="noStrike">
                          <a:effectLst/>
                        </a:rPr>
                        <a:t>23-24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Base Year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23-24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Base Year</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29518902"/>
                  </a:ext>
                </a:extLst>
              </a:tr>
              <a:tr h="190500">
                <a:tc>
                  <a:txBody>
                    <a:bodyPr/>
                    <a:lstStyle/>
                    <a:p>
                      <a:pPr algn="l" fontAlgn="b"/>
                      <a:r>
                        <a:rPr lang="en-US" sz="1100" u="none" strike="noStrike">
                          <a:effectLst/>
                        </a:rPr>
                        <a:t>24-25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24-25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20</a:t>
                      </a:r>
                      <a:r>
                        <a:rPr lang="en-US" sz="1100" u="none" strike="noStrike" dirty="0">
                          <a:solidFill>
                            <a:srgbClr val="FF0000"/>
                          </a:solidFill>
                          <a:effectLst/>
                        </a:rPr>
                        <a:t>*</a:t>
                      </a:r>
                      <a:endParaRPr lang="en-US" sz="1100" b="0"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95512130"/>
                  </a:ext>
                </a:extLst>
              </a:tr>
              <a:tr h="190500">
                <a:tc>
                  <a:txBody>
                    <a:bodyPr/>
                    <a:lstStyle/>
                    <a:p>
                      <a:pPr algn="l" fontAlgn="b"/>
                      <a:r>
                        <a:rPr lang="en-US" sz="1100" u="none" strike="noStrike">
                          <a:effectLst/>
                        </a:rPr>
                        <a:t>25-26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25-26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28662687"/>
                  </a:ext>
                </a:extLst>
              </a:tr>
              <a:tr h="190500">
                <a:tc>
                  <a:txBody>
                    <a:bodyPr/>
                    <a:lstStyle/>
                    <a:p>
                      <a:pPr algn="l" fontAlgn="b"/>
                      <a:r>
                        <a:rPr lang="en-US" sz="1100" u="none" strike="noStrike">
                          <a:effectLst/>
                        </a:rPr>
                        <a:t>26-27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26-27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62809581"/>
                  </a:ext>
                </a:extLst>
              </a:tr>
              <a:tr h="190500">
                <a:tc gridSpan="6">
                  <a:txBody>
                    <a:bodyPr/>
                    <a:lstStyle/>
                    <a:p>
                      <a:pPr algn="ctr" fontAlgn="b"/>
                      <a:r>
                        <a:rPr lang="en-US" sz="1100" u="none" strike="noStrike" dirty="0">
                          <a:solidFill>
                            <a:srgbClr val="FF0000"/>
                          </a:solidFill>
                          <a:effectLst/>
                        </a:rPr>
                        <a:t>*Only one day given per McLeod for screening.   Mobile Unit short staffed.</a:t>
                      </a:r>
                      <a:endParaRPr lang="en-US" sz="1100" b="0" i="0" u="none" strike="noStrike" dirty="0">
                        <a:solidFill>
                          <a:srgbClr val="FF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82633029"/>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253</TotalTime>
  <Words>1850</Words>
  <Application>Microsoft Office PowerPoint</Application>
  <PresentationFormat>On-screen Show (16:9)</PresentationFormat>
  <Paragraphs>240</Paragraphs>
  <Slides>15</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Arial</vt:lpstr>
      <vt:lpstr>Amasis MT Pro Light</vt:lpstr>
      <vt:lpstr>Calibri Light</vt:lpstr>
      <vt:lpstr>Satisfy</vt:lpstr>
      <vt:lpstr>Calibri</vt:lpstr>
      <vt:lpstr>Bellota Bold</vt:lpstr>
      <vt:lpstr>Bellota Light</vt:lpstr>
      <vt:lpstr>Free Serif</vt:lpstr>
      <vt:lpstr>Bellota</vt:lpstr>
      <vt:lpstr>Montserrat 1</vt:lpstr>
      <vt:lpstr>Arial Bold</vt:lpstr>
      <vt:lpstr>Montserrat 2</vt:lpstr>
      <vt:lpstr>Montserrat 2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2024-25 Wellness Committee presentation-2.pdf</dc:title>
  <dc:creator>Moody, Missy</dc:creator>
  <cp:lastModifiedBy>Moody, Missy</cp:lastModifiedBy>
  <cp:revision>15</cp:revision>
  <dcterms:created xsi:type="dcterms:W3CDTF">2006-08-16T00:00:00Z</dcterms:created>
  <dcterms:modified xsi:type="dcterms:W3CDTF">2025-12-18T20:27:41Z</dcterms:modified>
  <dc:identifier>DAG7UkO8o3E</dc:identifier>
</cp:coreProperties>
</file>